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1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6.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7.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8.xml" ContentType="application/vnd.openxmlformats-officedocument.presentationml.notesSlide+xml"/>
  <Override PartName="/ppt/tags/tag40.xml" ContentType="application/vnd.openxmlformats-officedocument.presentationml.tags+xml"/>
  <Override PartName="/ppt/notesSlides/notesSlide19.xml" ContentType="application/vnd.openxmlformats-officedocument.presentationml.notesSlide+xml"/>
  <Override PartName="/ppt/tags/tag41.xml" ContentType="application/vnd.openxmlformats-officedocument.presentationml.tags+xml"/>
  <Override PartName="/ppt/notesSlides/notesSlide20.xml" ContentType="application/vnd.openxmlformats-officedocument.presentationml.notesSlide+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91" r:id="rId2"/>
    <p:sldId id="367" r:id="rId3"/>
    <p:sldId id="409" r:id="rId4"/>
    <p:sldId id="368" r:id="rId5"/>
    <p:sldId id="370" r:id="rId6"/>
    <p:sldId id="369" r:id="rId7"/>
    <p:sldId id="371" r:id="rId8"/>
    <p:sldId id="372" r:id="rId9"/>
    <p:sldId id="375" r:id="rId10"/>
    <p:sldId id="373" r:id="rId11"/>
    <p:sldId id="374" r:id="rId12"/>
    <p:sldId id="376" r:id="rId13"/>
    <p:sldId id="379" r:id="rId14"/>
    <p:sldId id="378" r:id="rId15"/>
    <p:sldId id="380" r:id="rId16"/>
    <p:sldId id="381" r:id="rId17"/>
    <p:sldId id="384" r:id="rId18"/>
    <p:sldId id="382" r:id="rId19"/>
    <p:sldId id="383" r:id="rId20"/>
    <p:sldId id="385" r:id="rId21"/>
    <p:sldId id="389" r:id="rId22"/>
    <p:sldId id="387" r:id="rId23"/>
    <p:sldId id="388" r:id="rId24"/>
    <p:sldId id="390" r:id="rId25"/>
    <p:sldId id="393" r:id="rId26"/>
    <p:sldId id="391" r:id="rId27"/>
    <p:sldId id="392" r:id="rId28"/>
    <p:sldId id="394" r:id="rId29"/>
    <p:sldId id="399" r:id="rId30"/>
    <p:sldId id="395" r:id="rId31"/>
    <p:sldId id="396" r:id="rId32"/>
    <p:sldId id="398" r:id="rId33"/>
    <p:sldId id="400" r:id="rId34"/>
    <p:sldId id="401" r:id="rId35"/>
    <p:sldId id="403" r:id="rId36"/>
    <p:sldId id="402" r:id="rId37"/>
    <p:sldId id="404" r:id="rId38"/>
    <p:sldId id="405" r:id="rId39"/>
    <p:sldId id="406" r:id="rId40"/>
    <p:sldId id="407" r:id="rId41"/>
  </p:sldIdLst>
  <p:sldSz cx="12192000" cy="6858000"/>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8" autoAdjust="0"/>
    <p:restoredTop sz="65882" autoAdjust="0"/>
  </p:normalViewPr>
  <p:slideViewPr>
    <p:cSldViewPr snapToGrid="0" showGuides="1">
      <p:cViewPr varScale="1">
        <p:scale>
          <a:sx n="103" d="100"/>
          <a:sy n="103" d="100"/>
        </p:scale>
        <p:origin x="2376"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119" d="100"/>
          <a:sy n="119" d="100"/>
        </p:scale>
        <p:origin x="1144"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A593D3-73EE-4478-9B56-5CFA874BCC20}" type="datetimeFigureOut">
              <a:rPr lang="en-CA" smtClean="0"/>
              <a:t>2022-06-07</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D4DF14-D190-4895-B3E0-54E357B4B81D}" type="slidenum">
              <a:rPr lang="en-CA" smtClean="0"/>
              <a:t>‹#›</a:t>
            </a:fld>
            <a:endParaRPr lang="en-CA"/>
          </a:p>
        </p:txBody>
      </p:sp>
    </p:spTree>
    <p:extLst>
      <p:ext uri="{BB962C8B-B14F-4D97-AF65-F5344CB8AC3E}">
        <p14:creationId xmlns:p14="http://schemas.microsoft.com/office/powerpoint/2010/main" val="3435994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BF5E3A92-D592-439C-92D2-7799766D6F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4418D11C-925A-432F-A33F-0DD9E34F64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2531" name="Slide Number Placeholder 3">
            <a:extLst>
              <a:ext uri="{FF2B5EF4-FFF2-40B4-BE49-F238E27FC236}">
                <a16:creationId xmlns:a16="http://schemas.microsoft.com/office/drawing/2014/main" id="{E8E4D320-501C-4F41-BE56-639BFC15F0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316FEFAC-5A5F-45FD-A60E-7C5674C81EB5}"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FD4DF14-D190-4895-B3E0-54E357B4B81D}" type="slidenum">
              <a:rPr lang="en-CA" smtClean="0"/>
              <a:t>10</a:t>
            </a:fld>
            <a:endParaRPr lang="en-CA"/>
          </a:p>
        </p:txBody>
      </p:sp>
    </p:spTree>
    <p:extLst>
      <p:ext uri="{BB962C8B-B14F-4D97-AF65-F5344CB8AC3E}">
        <p14:creationId xmlns:p14="http://schemas.microsoft.com/office/powerpoint/2010/main" val="24998228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FD4DF14-D190-4895-B3E0-54E357B4B81D}" type="slidenum">
              <a:rPr lang="en-CA" smtClean="0"/>
              <a:t>11</a:t>
            </a:fld>
            <a:endParaRPr lang="en-CA"/>
          </a:p>
        </p:txBody>
      </p:sp>
    </p:spTree>
    <p:extLst>
      <p:ext uri="{BB962C8B-B14F-4D97-AF65-F5344CB8AC3E}">
        <p14:creationId xmlns:p14="http://schemas.microsoft.com/office/powerpoint/2010/main" val="2538942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09F5E4-9677-48D3-93FB-089D07ADCCEF}" type="slidenum">
              <a:rPr lang="en-US" smtClean="0"/>
              <a:t>12</a:t>
            </a:fld>
            <a:endParaRPr lang="en-US"/>
          </a:p>
        </p:txBody>
      </p:sp>
    </p:spTree>
    <p:extLst>
      <p:ext uri="{BB962C8B-B14F-4D97-AF65-F5344CB8AC3E}">
        <p14:creationId xmlns:p14="http://schemas.microsoft.com/office/powerpoint/2010/main" val="1793518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09F5E4-9677-48D3-93FB-089D07ADCCEF}" type="slidenum">
              <a:rPr lang="en-US" smtClean="0"/>
              <a:t>16</a:t>
            </a:fld>
            <a:endParaRPr lang="en-US"/>
          </a:p>
        </p:txBody>
      </p:sp>
    </p:spTree>
    <p:extLst>
      <p:ext uri="{BB962C8B-B14F-4D97-AF65-F5344CB8AC3E}">
        <p14:creationId xmlns:p14="http://schemas.microsoft.com/office/powerpoint/2010/main" val="272508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09F5E4-9677-48D3-93FB-089D07ADCCEF}" type="slidenum">
              <a:rPr lang="en-US" smtClean="0"/>
              <a:t>20</a:t>
            </a:fld>
            <a:endParaRPr lang="en-US"/>
          </a:p>
        </p:txBody>
      </p:sp>
    </p:spTree>
    <p:extLst>
      <p:ext uri="{BB962C8B-B14F-4D97-AF65-F5344CB8AC3E}">
        <p14:creationId xmlns:p14="http://schemas.microsoft.com/office/powerpoint/2010/main" val="38179251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09F5E4-9677-48D3-93FB-089D07ADCCEF}" type="slidenum">
              <a:rPr lang="en-US" smtClean="0"/>
              <a:t>24</a:t>
            </a:fld>
            <a:endParaRPr lang="en-US"/>
          </a:p>
        </p:txBody>
      </p:sp>
    </p:spTree>
    <p:extLst>
      <p:ext uri="{BB962C8B-B14F-4D97-AF65-F5344CB8AC3E}">
        <p14:creationId xmlns:p14="http://schemas.microsoft.com/office/powerpoint/2010/main" val="294122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09F5E4-9677-48D3-93FB-089D07ADCCEF}" type="slidenum">
              <a:rPr lang="en-US" smtClean="0"/>
              <a:t>28</a:t>
            </a:fld>
            <a:endParaRPr lang="en-US"/>
          </a:p>
        </p:txBody>
      </p:sp>
    </p:spTree>
    <p:extLst>
      <p:ext uri="{BB962C8B-B14F-4D97-AF65-F5344CB8AC3E}">
        <p14:creationId xmlns:p14="http://schemas.microsoft.com/office/powerpoint/2010/main" val="7507724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09F5E4-9677-48D3-93FB-089D07ADCCEF}" type="slidenum">
              <a:rPr lang="en-US" smtClean="0"/>
              <a:t>32</a:t>
            </a:fld>
            <a:endParaRPr lang="en-US"/>
          </a:p>
        </p:txBody>
      </p:sp>
    </p:spTree>
    <p:extLst>
      <p:ext uri="{BB962C8B-B14F-4D97-AF65-F5344CB8AC3E}">
        <p14:creationId xmlns:p14="http://schemas.microsoft.com/office/powerpoint/2010/main" val="32598280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221E1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910B3F5A-2990-4D4F-8131-524BF39CE4A1}" type="slidenum">
              <a:rPr lang="en-US" smtClean="0"/>
              <a:t>37</a:t>
            </a:fld>
            <a:endParaRPr lang="en-US" dirty="0"/>
          </a:p>
        </p:txBody>
      </p:sp>
    </p:spTree>
    <p:extLst>
      <p:ext uri="{BB962C8B-B14F-4D97-AF65-F5344CB8AC3E}">
        <p14:creationId xmlns:p14="http://schemas.microsoft.com/office/powerpoint/2010/main" val="13232476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221E1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910B3F5A-2990-4D4F-8131-524BF39CE4A1}" type="slidenum">
              <a:rPr lang="en-US" smtClean="0"/>
              <a:t>38</a:t>
            </a:fld>
            <a:endParaRPr lang="en-US" dirty="0"/>
          </a:p>
        </p:txBody>
      </p:sp>
    </p:spTree>
    <p:extLst>
      <p:ext uri="{BB962C8B-B14F-4D97-AF65-F5344CB8AC3E}">
        <p14:creationId xmlns:p14="http://schemas.microsoft.com/office/powerpoint/2010/main" val="1411310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sz="1200" dirty="0"/>
              <a:t>This resource aims to help you manage your transition from learner to practitioner and is framed around narrative vignettes from practicing physicians. Each short vignette is followed by a </a:t>
            </a:r>
            <a:r>
              <a:rPr lang="en-CA" sz="1200" dirty="0"/>
              <a:t>reflective question to encourage open discussion. </a:t>
            </a:r>
          </a:p>
          <a:p>
            <a:endParaRPr lang="en-CA" sz="1200" dirty="0"/>
          </a:p>
          <a:p>
            <a:r>
              <a:rPr lang="en-CA" sz="1200" dirty="0"/>
              <a:t>Each section contains:  </a:t>
            </a:r>
          </a:p>
          <a:p>
            <a:pPr marL="342900" indent="-342900">
              <a:buFont typeface="Wingdings" panose="05000000000000000000" pitchFamily="2" charset="2"/>
              <a:buChar char="Ø"/>
            </a:pPr>
            <a:r>
              <a:rPr lang="en-CA" sz="1200" dirty="0"/>
              <a:t>A faculty vignette </a:t>
            </a:r>
          </a:p>
          <a:p>
            <a:pPr marL="342900" indent="-342900">
              <a:buFont typeface="Wingdings" panose="05000000000000000000" pitchFamily="2" charset="2"/>
              <a:buChar char="Ø"/>
            </a:pPr>
            <a:r>
              <a:rPr lang="en-CA" sz="1200" dirty="0"/>
              <a:t>A reflective question </a:t>
            </a:r>
          </a:p>
          <a:p>
            <a:pPr marL="342900" indent="-342900">
              <a:buFont typeface="Wingdings" panose="05000000000000000000" pitchFamily="2" charset="2"/>
              <a:buChar char="Ø"/>
            </a:pPr>
            <a:r>
              <a:rPr lang="en-CA" sz="1200" dirty="0"/>
              <a:t>Supplementary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221E1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910B3F5A-2990-4D4F-8131-524BF39CE4A1}" type="slidenum">
              <a:rPr lang="en-US" smtClean="0"/>
              <a:t>2</a:t>
            </a:fld>
            <a:endParaRPr lang="en-US" dirty="0"/>
          </a:p>
        </p:txBody>
      </p:sp>
    </p:spTree>
    <p:extLst>
      <p:ext uri="{BB962C8B-B14F-4D97-AF65-F5344CB8AC3E}">
        <p14:creationId xmlns:p14="http://schemas.microsoft.com/office/powerpoint/2010/main" val="11558211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baseline="0" dirty="0">
              <a:solidFill>
                <a:srgbClr val="221E1F"/>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Slide Number Placeholder 3"/>
          <p:cNvSpPr>
            <a:spLocks noGrp="1"/>
          </p:cNvSpPr>
          <p:nvPr>
            <p:ph type="sldNum" sz="quarter" idx="10"/>
          </p:nvPr>
        </p:nvSpPr>
        <p:spPr/>
        <p:txBody>
          <a:bodyPr/>
          <a:lstStyle/>
          <a:p>
            <a:fld id="{910B3F5A-2990-4D4F-8131-524BF39CE4A1}" type="slidenum">
              <a:rPr lang="en-US" smtClean="0"/>
              <a:t>39</a:t>
            </a:fld>
            <a:endParaRPr lang="en-US" dirty="0"/>
          </a:p>
        </p:txBody>
      </p:sp>
    </p:spTree>
    <p:extLst>
      <p:ext uri="{BB962C8B-B14F-4D97-AF65-F5344CB8AC3E}">
        <p14:creationId xmlns:p14="http://schemas.microsoft.com/office/powerpoint/2010/main" val="2363122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t>You can go through the resource in order or link to the section of interest to your group, depending on time and interest </a:t>
            </a:r>
          </a:p>
          <a:p>
            <a:endParaRPr lang="en-CA" dirty="0"/>
          </a:p>
        </p:txBody>
      </p:sp>
      <p:sp>
        <p:nvSpPr>
          <p:cNvPr id="4" name="Slide Number Placeholder 3"/>
          <p:cNvSpPr>
            <a:spLocks noGrp="1"/>
          </p:cNvSpPr>
          <p:nvPr>
            <p:ph type="sldNum" sz="quarter" idx="5"/>
          </p:nvPr>
        </p:nvSpPr>
        <p:spPr/>
        <p:txBody>
          <a:bodyPr/>
          <a:lstStyle/>
          <a:p>
            <a:fld id="{AFD4DF14-D190-4895-B3E0-54E357B4B81D}" type="slidenum">
              <a:rPr lang="en-CA" smtClean="0"/>
              <a:t>3</a:t>
            </a:fld>
            <a:endParaRPr lang="en-CA"/>
          </a:p>
        </p:txBody>
      </p:sp>
    </p:spTree>
    <p:extLst>
      <p:ext uri="{BB962C8B-B14F-4D97-AF65-F5344CB8AC3E}">
        <p14:creationId xmlns:p14="http://schemas.microsoft.com/office/powerpoint/2010/main" val="2123015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09F5E4-9677-48D3-93FB-089D07ADCCEF}" type="slidenum">
              <a:rPr lang="en-US" smtClean="0"/>
              <a:t>4</a:t>
            </a:fld>
            <a:endParaRPr lang="en-US"/>
          </a:p>
        </p:txBody>
      </p:sp>
    </p:spTree>
    <p:extLst>
      <p:ext uri="{BB962C8B-B14F-4D97-AF65-F5344CB8AC3E}">
        <p14:creationId xmlns:p14="http://schemas.microsoft.com/office/powerpoint/2010/main" val="3900150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FD4DF14-D190-4895-B3E0-54E357B4B81D}" type="slidenum">
              <a:rPr lang="en-CA" smtClean="0"/>
              <a:t>5</a:t>
            </a:fld>
            <a:endParaRPr lang="en-CA"/>
          </a:p>
        </p:txBody>
      </p:sp>
    </p:spTree>
    <p:extLst>
      <p:ext uri="{BB962C8B-B14F-4D97-AF65-F5344CB8AC3E}">
        <p14:creationId xmlns:p14="http://schemas.microsoft.com/office/powerpoint/2010/main" val="3481977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FD4DF14-D190-4895-B3E0-54E357B4B81D}" type="slidenum">
              <a:rPr lang="en-CA" smtClean="0"/>
              <a:t>6</a:t>
            </a:fld>
            <a:endParaRPr lang="en-CA"/>
          </a:p>
        </p:txBody>
      </p:sp>
    </p:spTree>
    <p:extLst>
      <p:ext uri="{BB962C8B-B14F-4D97-AF65-F5344CB8AC3E}">
        <p14:creationId xmlns:p14="http://schemas.microsoft.com/office/powerpoint/2010/main" val="40705701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FD4DF14-D190-4895-B3E0-54E357B4B81D}" type="slidenum">
              <a:rPr lang="en-CA" smtClean="0"/>
              <a:t>7</a:t>
            </a:fld>
            <a:endParaRPr lang="en-CA"/>
          </a:p>
        </p:txBody>
      </p:sp>
    </p:spTree>
    <p:extLst>
      <p:ext uri="{BB962C8B-B14F-4D97-AF65-F5344CB8AC3E}">
        <p14:creationId xmlns:p14="http://schemas.microsoft.com/office/powerpoint/2010/main" val="791049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009F5E4-9677-48D3-93FB-089D07ADCCEF}" type="slidenum">
              <a:rPr lang="en-US" smtClean="0"/>
              <a:t>8</a:t>
            </a:fld>
            <a:endParaRPr lang="en-US"/>
          </a:p>
        </p:txBody>
      </p:sp>
    </p:spTree>
    <p:extLst>
      <p:ext uri="{BB962C8B-B14F-4D97-AF65-F5344CB8AC3E}">
        <p14:creationId xmlns:p14="http://schemas.microsoft.com/office/powerpoint/2010/main" val="4278114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AFD4DF14-D190-4895-B3E0-54E357B4B81D}" type="slidenum">
              <a:rPr lang="en-CA" smtClean="0"/>
              <a:t>9</a:t>
            </a:fld>
            <a:endParaRPr lang="en-CA"/>
          </a:p>
        </p:txBody>
      </p:sp>
    </p:spTree>
    <p:extLst>
      <p:ext uri="{BB962C8B-B14F-4D97-AF65-F5344CB8AC3E}">
        <p14:creationId xmlns:p14="http://schemas.microsoft.com/office/powerpoint/2010/main" val="3976995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B8E7-CC85-FA09-14CF-42EEC9B621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9B55CBD-FADB-7056-F7B1-BD5930DB62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D1B0E16-11DA-3861-C7F6-2F840B1D7C08}"/>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5" name="Footer Placeholder 4">
            <a:extLst>
              <a:ext uri="{FF2B5EF4-FFF2-40B4-BE49-F238E27FC236}">
                <a16:creationId xmlns:a16="http://schemas.microsoft.com/office/drawing/2014/main" id="{0C1C699F-2845-F032-8EC2-9B1439882D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B2934AF-7226-B327-9DB4-D77FEAC4CBE3}"/>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1697742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B06B1-F504-E3D3-919A-2B87259E140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F38639C-A07A-67B5-B8A4-CB7012726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AECFF68-460C-19FC-FF60-5C7DCC1E18A5}"/>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5" name="Footer Placeholder 4">
            <a:extLst>
              <a:ext uri="{FF2B5EF4-FFF2-40B4-BE49-F238E27FC236}">
                <a16:creationId xmlns:a16="http://schemas.microsoft.com/office/drawing/2014/main" id="{9B79A236-9DCD-6532-D3CD-25F57F2F525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C227E4C-FB7F-877D-D5BC-700B33B401BE}"/>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339443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9E2497-5BDB-E8CA-8DCB-FFD53400B3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2A6FF5A-8F72-1E6F-21B0-A26DCCA5789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F638ABA-7DF7-C169-ECA1-49660787DFAE}"/>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5" name="Footer Placeholder 4">
            <a:extLst>
              <a:ext uri="{FF2B5EF4-FFF2-40B4-BE49-F238E27FC236}">
                <a16:creationId xmlns:a16="http://schemas.microsoft.com/office/drawing/2014/main" id="{049D6010-BF28-72BC-837A-A0962A40539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F7F26BD-3954-3D11-FEC2-13FCE1B9E7BC}"/>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2722603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1">
    <p:spTree>
      <p:nvGrpSpPr>
        <p:cNvPr id="1" name=""/>
        <p:cNvGrpSpPr/>
        <p:nvPr/>
      </p:nvGrpSpPr>
      <p:grpSpPr>
        <a:xfrm>
          <a:off x="0" y="0"/>
          <a:ext cx="0" cy="0"/>
          <a:chOff x="0" y="0"/>
          <a:chExt cx="0" cy="0"/>
        </a:xfrm>
      </p:grpSpPr>
      <p:pic>
        <p:nvPicPr>
          <p:cNvPr id="5" name="Picture 1" descr="main-mall.fixed.jpg">
            <a:extLst>
              <a:ext uri="{FF2B5EF4-FFF2-40B4-BE49-F238E27FC236}">
                <a16:creationId xmlns:a16="http://schemas.microsoft.com/office/drawing/2014/main" id="{16021621-8F94-49FA-B714-E98706B714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D0DE5742-21C7-4F2B-8F38-6A8381551192}"/>
              </a:ext>
            </a:extLst>
          </p:cNvPr>
          <p:cNvSpPr/>
          <p:nvPr userDrawn="1"/>
        </p:nvSpPr>
        <p:spPr>
          <a:xfrm>
            <a:off x="-143933" y="1509184"/>
            <a:ext cx="8163984" cy="3647016"/>
          </a:xfrm>
          <a:prstGeom prst="rect">
            <a:avLst/>
          </a:prstGeom>
          <a:solidFill>
            <a:srgbClr val="FFFFFF">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2400"/>
          </a:p>
        </p:txBody>
      </p:sp>
      <p:sp>
        <p:nvSpPr>
          <p:cNvPr id="10" name="Rectangle 9">
            <a:extLst>
              <a:ext uri="{FF2B5EF4-FFF2-40B4-BE49-F238E27FC236}">
                <a16:creationId xmlns:a16="http://schemas.microsoft.com/office/drawing/2014/main" id="{8571BA99-CEC8-458A-86CF-8EB73608FAD8}"/>
              </a:ext>
            </a:extLst>
          </p:cNvPr>
          <p:cNvSpPr/>
          <p:nvPr userDrawn="1"/>
        </p:nvSpPr>
        <p:spPr>
          <a:xfrm>
            <a:off x="10991851" y="1509185"/>
            <a:ext cx="1200149" cy="1509183"/>
          </a:xfrm>
          <a:prstGeom prst="rect">
            <a:avLst/>
          </a:prstGeom>
          <a:solidFill>
            <a:srgbClr val="FFFFFF">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2400"/>
          </a:p>
        </p:txBody>
      </p:sp>
      <p:pic>
        <p:nvPicPr>
          <p:cNvPr id="11" name="Picture 3" descr="s4b282c2015.png">
            <a:extLst>
              <a:ext uri="{FF2B5EF4-FFF2-40B4-BE49-F238E27FC236}">
                <a16:creationId xmlns:a16="http://schemas.microsoft.com/office/drawing/2014/main" id="{FE1BB088-CDEC-46E5-B36B-83C07D7C225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51685" y="1919817"/>
            <a:ext cx="484716" cy="658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8"/>
          <p:cNvSpPr>
            <a:spLocks noGrp="1"/>
          </p:cNvSpPr>
          <p:nvPr>
            <p:ph type="body" sz="quarter" idx="11"/>
          </p:nvPr>
        </p:nvSpPr>
        <p:spPr>
          <a:xfrm>
            <a:off x="487450" y="1776861"/>
            <a:ext cx="7240501" cy="2228203"/>
          </a:xfrm>
          <a:prstGeom prst="rect">
            <a:avLst/>
          </a:prstGeom>
        </p:spPr>
        <p:txBody>
          <a:bodyPr vert="horz" lIns="0" tIns="0" rIns="0" bIns="0" anchor="t" anchorCtr="0"/>
          <a:lstStyle>
            <a:lvl1pPr marL="0" indent="0">
              <a:lnSpc>
                <a:spcPts val="5067"/>
              </a:lnSpc>
              <a:spcBef>
                <a:spcPts val="0"/>
              </a:spcBef>
              <a:buNone/>
              <a:defRPr sz="4533" b="1" i="0" kern="0" cap="all" spc="40" baseline="0">
                <a:solidFill>
                  <a:schemeClr val="tx1"/>
                </a:solidFill>
                <a:latin typeface="Arial"/>
                <a:cs typeface="Arial"/>
              </a:defRPr>
            </a:lvl1pPr>
          </a:lstStyle>
          <a:p>
            <a:pPr lvl="0"/>
            <a:r>
              <a:rPr lang="en-CA"/>
              <a:t>Click to edit Master text styles</a:t>
            </a:r>
          </a:p>
        </p:txBody>
      </p:sp>
      <p:sp>
        <p:nvSpPr>
          <p:cNvPr id="8" name="Text Placeholder 14"/>
          <p:cNvSpPr>
            <a:spLocks noGrp="1"/>
          </p:cNvSpPr>
          <p:nvPr>
            <p:ph type="body" sz="quarter" idx="12"/>
          </p:nvPr>
        </p:nvSpPr>
        <p:spPr>
          <a:xfrm>
            <a:off x="487681" y="4005064"/>
            <a:ext cx="7240271" cy="428525"/>
          </a:xfrm>
          <a:prstGeom prst="rect">
            <a:avLst/>
          </a:prstGeom>
        </p:spPr>
        <p:txBody>
          <a:bodyPr vert="horz" lIns="0" tIns="0" rIns="0" bIns="0"/>
          <a:lstStyle>
            <a:lvl1pPr marL="0" indent="0">
              <a:buNone/>
              <a:defRPr sz="2400" b="0" i="0" kern="0" spc="40" baseline="0">
                <a:solidFill>
                  <a:schemeClr val="tx1"/>
                </a:solidFill>
                <a:latin typeface="Arial"/>
                <a:cs typeface="Arial"/>
              </a:defRPr>
            </a:lvl1pPr>
            <a:lvl2pPr>
              <a:defRPr sz="1200" b="0" i="0">
                <a:latin typeface="Whitney Book"/>
                <a:cs typeface="Whitney Book"/>
              </a:defRPr>
            </a:lvl2pPr>
            <a:lvl3pPr>
              <a:defRPr sz="1200" b="0" i="0">
                <a:latin typeface="Whitney Book"/>
                <a:cs typeface="Whitney Book"/>
              </a:defRPr>
            </a:lvl3pPr>
            <a:lvl4pPr>
              <a:defRPr sz="1200" b="0" i="0">
                <a:latin typeface="Whitney Book"/>
                <a:cs typeface="Whitney Book"/>
              </a:defRPr>
            </a:lvl4pPr>
            <a:lvl5pPr>
              <a:defRPr sz="1200" b="0" i="0">
                <a:latin typeface="Whitney Book"/>
                <a:cs typeface="Whitney Book"/>
              </a:defRPr>
            </a:lvl5pPr>
          </a:lstStyle>
          <a:p>
            <a:pPr lvl="0"/>
            <a:r>
              <a:rPr lang="en-CA"/>
              <a:t>Click to edit Master text styles</a:t>
            </a:r>
          </a:p>
        </p:txBody>
      </p:sp>
      <p:sp>
        <p:nvSpPr>
          <p:cNvPr id="9" name="Text Placeholder 14"/>
          <p:cNvSpPr>
            <a:spLocks noGrp="1"/>
          </p:cNvSpPr>
          <p:nvPr>
            <p:ph type="body" sz="quarter" idx="13"/>
          </p:nvPr>
        </p:nvSpPr>
        <p:spPr>
          <a:xfrm>
            <a:off x="487681" y="4677139"/>
            <a:ext cx="7240271" cy="428525"/>
          </a:xfrm>
          <a:prstGeom prst="rect">
            <a:avLst/>
          </a:prstGeom>
        </p:spPr>
        <p:txBody>
          <a:bodyPr vert="horz" lIns="0" tIns="0" rIns="0" bIns="0"/>
          <a:lstStyle>
            <a:lvl1pPr marL="0" indent="0">
              <a:buNone/>
              <a:defRPr sz="1333" b="1" i="0" kern="0" cap="all" spc="200" normalizeH="0" baseline="0">
                <a:solidFill>
                  <a:srgbClr val="0C2344"/>
                </a:solidFill>
                <a:latin typeface="Arial"/>
                <a:cs typeface="Arial"/>
              </a:defRPr>
            </a:lvl1pPr>
            <a:lvl2pPr>
              <a:defRPr sz="1200" b="0" i="0">
                <a:latin typeface="Whitney Book"/>
                <a:cs typeface="Whitney Book"/>
              </a:defRPr>
            </a:lvl2pPr>
            <a:lvl3pPr>
              <a:defRPr sz="1200" b="0" i="0">
                <a:latin typeface="Whitney Book"/>
                <a:cs typeface="Whitney Book"/>
              </a:defRPr>
            </a:lvl3pPr>
            <a:lvl4pPr>
              <a:defRPr sz="1200" b="0" i="0">
                <a:latin typeface="Whitney Book"/>
                <a:cs typeface="Whitney Book"/>
              </a:defRPr>
            </a:lvl4pPr>
            <a:lvl5pPr>
              <a:defRPr sz="1200" b="0" i="0">
                <a:latin typeface="Whitney Book"/>
                <a:cs typeface="Whitney Book"/>
              </a:defRPr>
            </a:lvl5pPr>
          </a:lstStyle>
          <a:p>
            <a:pPr lvl="0"/>
            <a:r>
              <a:rPr lang="en-CA"/>
              <a:t>Click to edit Master text styles</a:t>
            </a:r>
          </a:p>
        </p:txBody>
      </p:sp>
    </p:spTree>
    <p:extLst>
      <p:ext uri="{BB962C8B-B14F-4D97-AF65-F5344CB8AC3E}">
        <p14:creationId xmlns:p14="http://schemas.microsoft.com/office/powerpoint/2010/main" val="3093668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py Slide - 3">
    <p:spTree>
      <p:nvGrpSpPr>
        <p:cNvPr id="1" name=""/>
        <p:cNvGrpSpPr/>
        <p:nvPr/>
      </p:nvGrpSpPr>
      <p:grpSpPr>
        <a:xfrm>
          <a:off x="0" y="0"/>
          <a:ext cx="0" cy="0"/>
          <a:chOff x="0" y="0"/>
          <a:chExt cx="0" cy="0"/>
        </a:xfrm>
      </p:grpSpPr>
      <p:pic>
        <p:nvPicPr>
          <p:cNvPr id="4" name="Picture 1" descr="MOA Evening-047.jpg">
            <a:extLst>
              <a:ext uri="{FF2B5EF4-FFF2-40B4-BE49-F238E27FC236}">
                <a16:creationId xmlns:a16="http://schemas.microsoft.com/office/drawing/2014/main" id="{021929BC-A682-4A8A-B671-2A070DFD30B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91851" y="0"/>
            <a:ext cx="120014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D78C5DD0-D053-402F-8C42-C04A9B2D4388}"/>
              </a:ext>
            </a:extLst>
          </p:cNvPr>
          <p:cNvSpPr/>
          <p:nvPr userDrawn="1"/>
        </p:nvSpPr>
        <p:spPr>
          <a:xfrm>
            <a:off x="10991851" y="1509185"/>
            <a:ext cx="1200149" cy="1509183"/>
          </a:xfrm>
          <a:prstGeom prst="rect">
            <a:avLst/>
          </a:prstGeom>
          <a:solidFill>
            <a:srgbClr val="FFFFFF">
              <a:alpha val="7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sz="2400"/>
          </a:p>
        </p:txBody>
      </p:sp>
      <p:pic>
        <p:nvPicPr>
          <p:cNvPr id="6" name="Picture 3" descr="s4b282c2015.png">
            <a:extLst>
              <a:ext uri="{FF2B5EF4-FFF2-40B4-BE49-F238E27FC236}">
                <a16:creationId xmlns:a16="http://schemas.microsoft.com/office/drawing/2014/main" id="{EBE267B3-A0B4-4D63-A5AC-56307ED47D4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351685" y="1919817"/>
            <a:ext cx="484716" cy="658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4">
            <a:extLst>
              <a:ext uri="{FF2B5EF4-FFF2-40B4-BE49-F238E27FC236}">
                <a16:creationId xmlns:a16="http://schemas.microsoft.com/office/drawing/2014/main" id="{95FDBFD0-61D4-466D-A37F-81CCB1FDA5D3}"/>
              </a:ext>
            </a:extLst>
          </p:cNvPr>
          <p:cNvSpPr txBox="1">
            <a:spLocks/>
          </p:cNvSpPr>
          <p:nvPr userDrawn="1"/>
        </p:nvSpPr>
        <p:spPr>
          <a:xfrm flipH="1">
            <a:off x="11451167" y="6309785"/>
            <a:ext cx="406400" cy="256116"/>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defRPr/>
            </a:pPr>
            <a:fld id="{BA4630E2-2C00-4307-A9E1-C5132CD392ED}" type="slidenum">
              <a:rPr lang="en-US" altLang="en-US" sz="1200" smtClean="0">
                <a:solidFill>
                  <a:srgbClr val="FFFFFF"/>
                </a:solidFill>
                <a:cs typeface="Arial" panose="020B0604020202020204" pitchFamily="34" charset="0"/>
              </a:rPr>
              <a:pPr algn="r">
                <a:spcBef>
                  <a:spcPct val="20000"/>
                </a:spcBef>
                <a:buFont typeface="Arial" panose="020B0604020202020204" pitchFamily="34" charset="0"/>
                <a:buNone/>
                <a:defRPr/>
              </a:pPr>
              <a:t>‹#›</a:t>
            </a:fld>
            <a:endParaRPr lang="en-CA" altLang="en-US" sz="1200">
              <a:solidFill>
                <a:srgbClr val="FFFFFF"/>
              </a:solidFill>
              <a:cs typeface="Arial" panose="020B0604020202020204" pitchFamily="34" charset="0"/>
            </a:endParaRPr>
          </a:p>
        </p:txBody>
      </p:sp>
      <p:sp>
        <p:nvSpPr>
          <p:cNvPr id="10" name="Text Placeholder 11"/>
          <p:cNvSpPr>
            <a:spLocks noGrp="1"/>
          </p:cNvSpPr>
          <p:nvPr>
            <p:ph type="body" sz="quarter" idx="11"/>
          </p:nvPr>
        </p:nvSpPr>
        <p:spPr>
          <a:xfrm>
            <a:off x="585272" y="548681"/>
            <a:ext cx="10215251" cy="831108"/>
          </a:xfrm>
          <a:prstGeom prst="rect">
            <a:avLst/>
          </a:prstGeom>
        </p:spPr>
        <p:txBody>
          <a:bodyPr lIns="0" tIns="0" rIns="0" bIns="0" anchor="ctr" anchorCtr="0">
            <a:noAutofit/>
          </a:bodyPr>
          <a:lstStyle>
            <a:lvl1pPr marL="0" marR="0" indent="0" algn="l" defTabSz="1219170" rtl="0" eaLnBrk="1" fontAlgn="auto" latinLnBrk="0" hangingPunct="1">
              <a:lnSpc>
                <a:spcPts val="2800"/>
              </a:lnSpc>
              <a:spcBef>
                <a:spcPct val="0"/>
              </a:spcBef>
              <a:spcAft>
                <a:spcPts val="0"/>
              </a:spcAft>
              <a:buClrTx/>
              <a:buSzTx/>
              <a:buFontTx/>
              <a:buNone/>
              <a:tabLst/>
              <a:defRPr kumimoji="0" lang="en-US" sz="2400" b="1" i="0" u="none" strike="noStrike" kern="1200" cap="all" spc="4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a:t>Click to edit Master text styles</a:t>
            </a:r>
          </a:p>
        </p:txBody>
      </p:sp>
      <p:sp>
        <p:nvSpPr>
          <p:cNvPr id="8" name="Text Placeholder 2"/>
          <p:cNvSpPr>
            <a:spLocks noGrp="1"/>
          </p:cNvSpPr>
          <p:nvPr>
            <p:ph type="body" sz="quarter" idx="13"/>
          </p:nvPr>
        </p:nvSpPr>
        <p:spPr>
          <a:xfrm>
            <a:off x="585272" y="1509184"/>
            <a:ext cx="10215251" cy="4896147"/>
          </a:xfrm>
          <a:prstGeom prst="rect">
            <a:avLst/>
          </a:prstGeom>
        </p:spPr>
        <p:txBody>
          <a:bodyPr vert="horz" lIns="0" tIns="0" rIns="0" bIns="0"/>
          <a:lstStyle>
            <a:lvl1pPr marL="0" indent="0">
              <a:lnSpc>
                <a:spcPct val="130000"/>
              </a:lnSpc>
              <a:spcBef>
                <a:spcPts val="0"/>
              </a:spcBef>
              <a:buFontTx/>
              <a:buNone/>
              <a:defRPr sz="2000"/>
            </a:lvl1pPr>
            <a:lvl2pPr marL="0" indent="-239994">
              <a:lnSpc>
                <a:spcPct val="130000"/>
              </a:lnSpc>
              <a:spcBef>
                <a:spcPts val="0"/>
              </a:spcBef>
              <a:buFont typeface="Arial"/>
              <a:buChar char="•"/>
              <a:defRPr sz="2000"/>
            </a:lvl2pPr>
            <a:lvl3pPr marL="719982" indent="-239994">
              <a:lnSpc>
                <a:spcPct val="130000"/>
              </a:lnSpc>
              <a:spcBef>
                <a:spcPts val="0"/>
              </a:spcBef>
              <a:defRPr sz="2000"/>
            </a:lvl3pPr>
            <a:lvl4pPr marL="1199970" indent="-239994">
              <a:lnSpc>
                <a:spcPct val="130000"/>
              </a:lnSpc>
              <a:spcBef>
                <a:spcPts val="0"/>
              </a:spcBef>
              <a:buFont typeface="Arial"/>
              <a:buChar char="•"/>
              <a:defRPr sz="2000"/>
            </a:lvl4pPr>
            <a:lvl5pPr marL="1679958" indent="-239994">
              <a:lnSpc>
                <a:spcPct val="130000"/>
              </a:lnSpc>
              <a:spcBef>
                <a:spcPts val="0"/>
              </a:spcBef>
              <a:buFont typeface="Arial"/>
              <a:buChar char="•"/>
              <a:defRPr sz="2000"/>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Tree>
    <p:extLst>
      <p:ext uri="{BB962C8B-B14F-4D97-AF65-F5344CB8AC3E}">
        <p14:creationId xmlns:p14="http://schemas.microsoft.com/office/powerpoint/2010/main" val="962358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Top">
    <p:spTree>
      <p:nvGrpSpPr>
        <p:cNvPr id="1" name=""/>
        <p:cNvGrpSpPr/>
        <p:nvPr/>
      </p:nvGrpSpPr>
      <p:grpSpPr>
        <a:xfrm>
          <a:off x="0" y="0"/>
          <a:ext cx="0" cy="0"/>
          <a:chOff x="0" y="0"/>
          <a:chExt cx="0" cy="0"/>
        </a:xfrm>
      </p:grpSpPr>
      <p:sp>
        <p:nvSpPr>
          <p:cNvPr id="3" name="Title 1"/>
          <p:cNvSpPr>
            <a:spLocks noGrp="1"/>
          </p:cNvSpPr>
          <p:nvPr>
            <p:ph type="title"/>
          </p:nvPr>
        </p:nvSpPr>
        <p:spPr>
          <a:xfrm>
            <a:off x="575908" y="145156"/>
            <a:ext cx="10923945" cy="1143000"/>
          </a:xfrm>
        </p:spPr>
        <p:txBody>
          <a:bodyPr/>
          <a:lstStyle>
            <a:lvl1pPr>
              <a:defRPr sz="3800">
                <a:solidFill>
                  <a:schemeClr val="tx1"/>
                </a:solidFill>
              </a:defRPr>
            </a:lvl1pPr>
          </a:lstStyle>
          <a:p>
            <a:r>
              <a:rPr lang="en-US"/>
              <a:t>Click to edit Master title style</a:t>
            </a:r>
            <a:endParaRPr lang="en-US" dirty="0"/>
          </a:p>
        </p:txBody>
      </p:sp>
    </p:spTree>
    <p:custDataLst>
      <p:tags r:id="rId1"/>
    </p:custDataLst>
    <p:extLst>
      <p:ext uri="{BB962C8B-B14F-4D97-AF65-F5344CB8AC3E}">
        <p14:creationId xmlns:p14="http://schemas.microsoft.com/office/powerpoint/2010/main" val="236559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41F0-CF2C-06BF-B0D9-AC7C766FCB8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1CCDDFE-4AD5-2D28-61A8-A44BCFBC9C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4BBA54A-10AB-3814-180B-E76E6FA2FF3C}"/>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5" name="Footer Placeholder 4">
            <a:extLst>
              <a:ext uri="{FF2B5EF4-FFF2-40B4-BE49-F238E27FC236}">
                <a16:creationId xmlns:a16="http://schemas.microsoft.com/office/drawing/2014/main" id="{5FB90F32-D6A9-F7CA-4EE0-B620F3C0F6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9C0C13-F34A-B726-FECB-1A1A38A198FB}"/>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445689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9A420-AEDB-B87E-19E9-1225CF871F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78FD69B-6A4B-E9C8-854F-5FA463E930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493188-FB24-1A28-D168-CE74FAAAFBBA}"/>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5" name="Footer Placeholder 4">
            <a:extLst>
              <a:ext uri="{FF2B5EF4-FFF2-40B4-BE49-F238E27FC236}">
                <a16:creationId xmlns:a16="http://schemas.microsoft.com/office/drawing/2014/main" id="{D0759A1D-E09A-5FD9-3BA4-944994E95FD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0DBB944-287E-774B-1435-C7C11A8E90B2}"/>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131666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3B975-9AC5-7CBA-D4F4-FE702546D9B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C97847A-A439-D6A4-C447-94572CF9F3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FB84D199-C2E4-B0B2-EFF5-BBD709BD25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F821A5DA-2BED-69E9-04FB-39B4662F4588}"/>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6" name="Footer Placeholder 5">
            <a:extLst>
              <a:ext uri="{FF2B5EF4-FFF2-40B4-BE49-F238E27FC236}">
                <a16:creationId xmlns:a16="http://schemas.microsoft.com/office/drawing/2014/main" id="{A43FD2BD-D9E9-8EC0-C97F-84DB21B72D3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7A968C0-D6A5-F51E-925D-F8194ED6A85C}"/>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2522524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6DC3-407B-45A1-60C4-A903CD0DBD6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87B0F2B-B1D3-1D57-2D8D-AFCE160C97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659B55-B5F5-903E-1772-4ECFE9577F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6380CA7-B0D2-9366-C237-98BD8B3F5D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A8DC39-4895-7A83-B3B7-C3137C91BE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8E0D5BB-67AE-898C-536A-D89671CD91E2}"/>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8" name="Footer Placeholder 7">
            <a:extLst>
              <a:ext uri="{FF2B5EF4-FFF2-40B4-BE49-F238E27FC236}">
                <a16:creationId xmlns:a16="http://schemas.microsoft.com/office/drawing/2014/main" id="{DEF002CC-6222-89E5-A305-C3FC035CAB10}"/>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41BEB93-2C4E-A664-859A-696D6C9CCFAF}"/>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118852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95FA9-6F45-A470-6B1C-53C538BE493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94853370-F499-C21B-50CC-1A7C1284A36F}"/>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4" name="Footer Placeholder 3">
            <a:extLst>
              <a:ext uri="{FF2B5EF4-FFF2-40B4-BE49-F238E27FC236}">
                <a16:creationId xmlns:a16="http://schemas.microsoft.com/office/drawing/2014/main" id="{3029ECF3-952B-EA0D-CCEA-714B1202443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A69509B-7A62-DE30-97C3-F0B37F5F28E5}"/>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313514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44766A-2EFF-3DF5-F3C7-3D9DD6D064B3}"/>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3" name="Footer Placeholder 2">
            <a:extLst>
              <a:ext uri="{FF2B5EF4-FFF2-40B4-BE49-F238E27FC236}">
                <a16:creationId xmlns:a16="http://schemas.microsoft.com/office/drawing/2014/main" id="{1B1BF754-3290-C545-635B-8032436F17D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69F1926C-E538-9A1D-80EA-E001C5C5721C}"/>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3685273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87E67-E1CD-2FCA-D317-3D26237794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AB4CC67-9B8B-4670-32C8-657EAC6374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E35D5B95-1CC8-B4C1-B61A-BB35C2A920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B26A77-7145-929A-9DDC-9F754A8754A5}"/>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6" name="Footer Placeholder 5">
            <a:extLst>
              <a:ext uri="{FF2B5EF4-FFF2-40B4-BE49-F238E27FC236}">
                <a16:creationId xmlns:a16="http://schemas.microsoft.com/office/drawing/2014/main" id="{81885D16-7A80-B046-C45B-D6A74F4FDC3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AB652A5E-1C88-C1FD-A681-1C256DB029D2}"/>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118068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2769F-A9CE-FE26-EB4A-CF1A761A1D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4115971E-968E-F26C-1A21-A29C025BB2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D6C542AE-B817-A9FD-BFE7-5BB4DF87E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0D387C-008D-CB51-A171-2EE0C1961912}"/>
              </a:ext>
            </a:extLst>
          </p:cNvPr>
          <p:cNvSpPr>
            <a:spLocks noGrp="1"/>
          </p:cNvSpPr>
          <p:nvPr>
            <p:ph type="dt" sz="half" idx="10"/>
          </p:nvPr>
        </p:nvSpPr>
        <p:spPr/>
        <p:txBody>
          <a:bodyPr/>
          <a:lstStyle/>
          <a:p>
            <a:fld id="{E5C2879D-5129-4A71-9F3F-EC2C9EDC2DC8}" type="datetimeFigureOut">
              <a:rPr lang="en-CA" smtClean="0"/>
              <a:t>2022-06-07</a:t>
            </a:fld>
            <a:endParaRPr lang="en-CA"/>
          </a:p>
        </p:txBody>
      </p:sp>
      <p:sp>
        <p:nvSpPr>
          <p:cNvPr id="6" name="Footer Placeholder 5">
            <a:extLst>
              <a:ext uri="{FF2B5EF4-FFF2-40B4-BE49-F238E27FC236}">
                <a16:creationId xmlns:a16="http://schemas.microsoft.com/office/drawing/2014/main" id="{226099D4-4DFB-53E9-D378-738D85B19AB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1FF7900-E72B-EC97-6884-45CB28377B1C}"/>
              </a:ext>
            </a:extLst>
          </p:cNvPr>
          <p:cNvSpPr>
            <a:spLocks noGrp="1"/>
          </p:cNvSpPr>
          <p:nvPr>
            <p:ph type="sldNum" sz="quarter" idx="12"/>
          </p:nvPr>
        </p:nvSpPr>
        <p:spPr/>
        <p:txBody>
          <a:bodyPr/>
          <a:lstStyle/>
          <a:p>
            <a:fld id="{F4851841-E7C9-4E8F-8B8C-81D181F6E8FF}" type="slidenum">
              <a:rPr lang="en-CA" smtClean="0"/>
              <a:t>‹#›</a:t>
            </a:fld>
            <a:endParaRPr lang="en-CA"/>
          </a:p>
        </p:txBody>
      </p:sp>
    </p:spTree>
    <p:extLst>
      <p:ext uri="{BB962C8B-B14F-4D97-AF65-F5344CB8AC3E}">
        <p14:creationId xmlns:p14="http://schemas.microsoft.com/office/powerpoint/2010/main" val="597393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16E6DC-EE0F-12E9-DCC7-3E3EF468F4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8A42E52-D409-AD62-AB07-0B550F8D62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37B2E08-D816-9999-390E-7FF6FCBAC7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2879D-5129-4A71-9F3F-EC2C9EDC2DC8}" type="datetimeFigureOut">
              <a:rPr lang="en-CA" smtClean="0"/>
              <a:t>2022-06-07</a:t>
            </a:fld>
            <a:endParaRPr lang="en-CA"/>
          </a:p>
        </p:txBody>
      </p:sp>
      <p:sp>
        <p:nvSpPr>
          <p:cNvPr id="5" name="Footer Placeholder 4">
            <a:extLst>
              <a:ext uri="{FF2B5EF4-FFF2-40B4-BE49-F238E27FC236}">
                <a16:creationId xmlns:a16="http://schemas.microsoft.com/office/drawing/2014/main" id="{5D6DCC23-C6B5-BCD2-7B14-B3445F089E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28D4D0B-562A-CA7F-7D4F-39954EC3FD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51841-E7C9-4E8F-8B8C-81D181F6E8FF}" type="slidenum">
              <a:rPr lang="en-CA" smtClean="0"/>
              <a:t>‹#›</a:t>
            </a:fld>
            <a:endParaRPr lang="en-CA"/>
          </a:p>
        </p:txBody>
      </p:sp>
    </p:spTree>
    <p:extLst>
      <p:ext uri="{BB962C8B-B14F-4D97-AF65-F5344CB8AC3E}">
        <p14:creationId xmlns:p14="http://schemas.microsoft.com/office/powerpoint/2010/main" val="3112827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4.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notesSlide" Target="../notesSlides/notesSlide3.xml"/><Relationship Id="rId7" Type="http://schemas.openxmlformats.org/officeDocument/2006/relationships/slide" Target="slide16.xml"/><Relationship Id="rId2" Type="http://schemas.openxmlformats.org/officeDocument/2006/relationships/slideLayout" Target="../slideLayouts/slideLayout13.xml"/><Relationship Id="rId1" Type="http://schemas.openxmlformats.org/officeDocument/2006/relationships/tags" Target="../tags/tag5.xml"/><Relationship Id="rId6" Type="http://schemas.openxmlformats.org/officeDocument/2006/relationships/slide" Target="slide12.xml"/><Relationship Id="rId11" Type="http://schemas.openxmlformats.org/officeDocument/2006/relationships/slide" Target="slide32.xml"/><Relationship Id="rId5" Type="http://schemas.openxmlformats.org/officeDocument/2006/relationships/slide" Target="slide8.xml"/><Relationship Id="rId10" Type="http://schemas.openxmlformats.org/officeDocument/2006/relationships/slide" Target="slide28.xml"/><Relationship Id="rId4" Type="http://schemas.openxmlformats.org/officeDocument/2006/relationships/slide" Target="slide4.xml"/><Relationship Id="rId9" Type="http://schemas.openxmlformats.org/officeDocument/2006/relationships/slide" Target="slide2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6.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38.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3.xml"/><Relationship Id="rId1" Type="http://schemas.openxmlformats.org/officeDocument/2006/relationships/tags" Target="../tags/tag39.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tags" Target="../tags/tag40.xml"/><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tags" Target="../tags/tag4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tags" Target="../tags/tag9.xml"/><Relationship Id="rId4" Type="http://schemas.openxmlformats.org/officeDocument/2006/relationships/slide" Target="slide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780338-57F5-EB4D-83F0-D01DBE21010A}"/>
              </a:ext>
            </a:extLst>
          </p:cNvPr>
          <p:cNvSpPr>
            <a:spLocks noGrp="1"/>
          </p:cNvSpPr>
          <p:nvPr>
            <p:ph type="body" sz="quarter" idx="11"/>
          </p:nvPr>
        </p:nvSpPr>
        <p:spPr>
          <a:xfrm>
            <a:off x="486833" y="1675217"/>
            <a:ext cx="7365261" cy="2228849"/>
          </a:xfrm>
        </p:spPr>
        <p:txBody>
          <a:bodyPr>
            <a:normAutofit/>
          </a:bodyPr>
          <a:lstStyle/>
          <a:p>
            <a:pPr>
              <a:buFont typeface="Arial" charset="0"/>
              <a:buNone/>
              <a:defRPr/>
            </a:pPr>
            <a:r>
              <a:rPr lang="en-US" sz="3600" spc="133" dirty="0">
                <a:ea typeface="ＭＳ Ｐゴシック" charset="-128"/>
              </a:rPr>
              <a:t> </a:t>
            </a:r>
          </a:p>
        </p:txBody>
      </p:sp>
      <p:sp>
        <p:nvSpPr>
          <p:cNvPr id="3" name="Text Placeholder 2">
            <a:extLst>
              <a:ext uri="{FF2B5EF4-FFF2-40B4-BE49-F238E27FC236}">
                <a16:creationId xmlns:a16="http://schemas.microsoft.com/office/drawing/2014/main" id="{EB6F6BD2-C41C-E34B-BE14-298C35732B64}"/>
              </a:ext>
            </a:extLst>
          </p:cNvPr>
          <p:cNvSpPr>
            <a:spLocks noGrp="1"/>
          </p:cNvSpPr>
          <p:nvPr>
            <p:ph type="body" sz="quarter" idx="12"/>
          </p:nvPr>
        </p:nvSpPr>
        <p:spPr>
          <a:xfrm>
            <a:off x="442660" y="2004261"/>
            <a:ext cx="7241117" cy="785380"/>
          </a:xfrm>
        </p:spPr>
        <p:txBody>
          <a:bodyPr>
            <a:normAutofit/>
          </a:bodyPr>
          <a:lstStyle/>
          <a:p>
            <a:pPr>
              <a:buFont typeface="Arial" charset="0"/>
              <a:buNone/>
              <a:defRPr/>
            </a:pPr>
            <a:r>
              <a:rPr lang="en-US" sz="2800" dirty="0">
                <a:latin typeface="+mn-lt"/>
                <a:ea typeface="ＭＳ Ｐゴシック" charset="-128"/>
              </a:rPr>
              <a:t>From Learner to Practitioner: Managing the Transition and Thriving in Residency and Beyond  </a:t>
            </a:r>
          </a:p>
        </p:txBody>
      </p:sp>
      <p:sp>
        <p:nvSpPr>
          <p:cNvPr id="4" name="Text Placeholder 3">
            <a:extLst>
              <a:ext uri="{FF2B5EF4-FFF2-40B4-BE49-F238E27FC236}">
                <a16:creationId xmlns:a16="http://schemas.microsoft.com/office/drawing/2014/main" id="{EDD6E9D4-2AFC-ED4D-AE7C-7844CBCCAA8A}"/>
              </a:ext>
            </a:extLst>
          </p:cNvPr>
          <p:cNvSpPr>
            <a:spLocks noGrp="1"/>
          </p:cNvSpPr>
          <p:nvPr>
            <p:ph type="body" sz="quarter" idx="13"/>
          </p:nvPr>
        </p:nvSpPr>
        <p:spPr>
          <a:xfrm>
            <a:off x="486833" y="4060273"/>
            <a:ext cx="7241117" cy="545012"/>
          </a:xfrm>
        </p:spPr>
        <p:txBody>
          <a:bodyPr>
            <a:normAutofit/>
          </a:bodyPr>
          <a:lstStyle/>
          <a:p>
            <a:pPr>
              <a:buFont typeface="Arial" charset="0"/>
              <a:buNone/>
              <a:defRPr/>
            </a:pPr>
            <a:r>
              <a:rPr lang="en-US" sz="1200" dirty="0">
                <a:latin typeface="+mn-lt"/>
                <a:ea typeface="ＭＳ Ｐゴシック" charset="-128"/>
              </a:rPr>
              <a:t>Postgraduate medical education (PGME) and the office of faculty development and educational support </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BB9496-E387-BB9F-C0D3-506C08FFDA41}"/>
              </a:ext>
            </a:extLst>
          </p:cNvPr>
          <p:cNvSpPr>
            <a:spLocks noGrp="1"/>
          </p:cNvSpPr>
          <p:nvPr>
            <p:ph type="body" sz="quarter" idx="11"/>
          </p:nvPr>
        </p:nvSpPr>
        <p:spPr>
          <a:xfrm>
            <a:off x="585272" y="338288"/>
            <a:ext cx="10215251" cy="831108"/>
          </a:xfrm>
        </p:spPr>
        <p:txBody>
          <a:bodyPr/>
          <a:lstStyle/>
          <a:p>
            <a:r>
              <a:rPr lang="en-CA" sz="4000" cap="none" dirty="0">
                <a:latin typeface="+mn-lt"/>
              </a:rPr>
              <a:t>Responsibility to the Patient and to Yourself  </a:t>
            </a:r>
          </a:p>
        </p:txBody>
      </p:sp>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1169396"/>
            <a:ext cx="10215251" cy="4896147"/>
          </a:xfrm>
        </p:spPr>
        <p:txBody>
          <a:bodyPr>
            <a:noAutofit/>
          </a:bodyPr>
          <a:lstStyle/>
          <a:p>
            <a:r>
              <a:rPr lang="en-CA" sz="2800" b="1" dirty="0"/>
              <a:t>Caring for a patient can often mean going beyond duty hours, to the apparent detriment of personal wellbeing.  </a:t>
            </a:r>
          </a:p>
          <a:p>
            <a:endParaRPr lang="en-CA" sz="2800" dirty="0"/>
          </a:p>
          <a:p>
            <a:r>
              <a:rPr lang="en-CA" sz="2800" dirty="0"/>
              <a:t>With some certainty, a resident will:  </a:t>
            </a:r>
          </a:p>
          <a:p>
            <a:pPr marL="342900" indent="-342900">
              <a:buFont typeface="Wingdings" panose="05000000000000000000" pitchFamily="2" charset="2"/>
              <a:buChar char="Ø"/>
            </a:pPr>
            <a:r>
              <a:rPr lang="en-CA" sz="2800" dirty="0"/>
              <a:t>Work long hours </a:t>
            </a:r>
          </a:p>
          <a:p>
            <a:pPr marL="342900" indent="-342900">
              <a:buFont typeface="Wingdings" panose="05000000000000000000" pitchFamily="2" charset="2"/>
              <a:buChar char="Ø"/>
            </a:pPr>
            <a:r>
              <a:rPr lang="en-CA" sz="2800" dirty="0"/>
              <a:t>Spend less time with family and friends </a:t>
            </a:r>
          </a:p>
          <a:p>
            <a:pPr marL="342900" indent="-342900">
              <a:buFont typeface="Wingdings" panose="05000000000000000000" pitchFamily="2" charset="2"/>
              <a:buChar char="Ø"/>
            </a:pPr>
            <a:r>
              <a:rPr lang="en-CA" sz="2800" dirty="0"/>
              <a:t>Miss important events </a:t>
            </a:r>
          </a:p>
          <a:p>
            <a:pPr marL="342900" indent="-342900">
              <a:buFont typeface="Wingdings" panose="05000000000000000000" pitchFamily="2" charset="2"/>
              <a:buChar char="Ø"/>
            </a:pPr>
            <a:r>
              <a:rPr lang="en-CA" sz="2800" dirty="0"/>
              <a:t>Be exposed to intense emotional experiences and trauma </a:t>
            </a:r>
          </a:p>
          <a:p>
            <a:pPr marL="342900" indent="-342900">
              <a:buFont typeface="Wingdings" panose="05000000000000000000" pitchFamily="2" charset="2"/>
              <a:buChar char="Ø"/>
            </a:pPr>
            <a:r>
              <a:rPr lang="en-CA" sz="2800" dirty="0"/>
              <a:t>Face the possibility of grave consequences of mistakes </a:t>
            </a:r>
          </a:p>
        </p:txBody>
      </p:sp>
    </p:spTree>
    <p:custDataLst>
      <p:tags r:id="rId1"/>
    </p:custDataLst>
    <p:extLst>
      <p:ext uri="{BB962C8B-B14F-4D97-AF65-F5344CB8AC3E}">
        <p14:creationId xmlns:p14="http://schemas.microsoft.com/office/powerpoint/2010/main" val="2604273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267037"/>
            <a:ext cx="10215251" cy="6311787"/>
          </a:xfrm>
        </p:spPr>
        <p:txBody>
          <a:bodyPr>
            <a:noAutofit/>
          </a:bodyPr>
          <a:lstStyle/>
          <a:p>
            <a:r>
              <a:rPr lang="en-CA" sz="2800" b="1" dirty="0"/>
              <a:t>These barriers to work/life integration are part of the responsibility a physician has to their patient. </a:t>
            </a:r>
          </a:p>
          <a:p>
            <a:pPr marL="457200" indent="-457200">
              <a:buFont typeface="Wingdings" panose="05000000000000000000" pitchFamily="2" charset="2"/>
              <a:buChar char="Ø"/>
            </a:pPr>
            <a:r>
              <a:rPr lang="en-CA" sz="2800" dirty="0"/>
              <a:t>These moments are hard and will remain hard throughout your career. </a:t>
            </a:r>
          </a:p>
          <a:p>
            <a:pPr marL="457200" indent="-457200">
              <a:buFont typeface="Wingdings" panose="05000000000000000000" pitchFamily="2" charset="2"/>
              <a:buChar char="Ø"/>
            </a:pPr>
            <a:r>
              <a:rPr lang="en-CA" sz="2800" dirty="0"/>
              <a:t>Try to connect them to your practice of medicine </a:t>
            </a:r>
          </a:p>
          <a:p>
            <a:endParaRPr lang="en-CA" sz="2800" dirty="0"/>
          </a:p>
          <a:p>
            <a:r>
              <a:rPr lang="en-US" sz="2800" dirty="0">
                <a:solidFill>
                  <a:srgbClr val="313537"/>
                </a:solidFill>
              </a:rPr>
              <a:t>W</a:t>
            </a:r>
            <a:r>
              <a:rPr lang="en-US" sz="2800" b="0" i="0" dirty="0">
                <a:solidFill>
                  <a:srgbClr val="313537"/>
                </a:solidFill>
                <a:effectLst/>
              </a:rPr>
              <a:t>hen you have some space it's important to ask yourself 'why'...why did you stay? What did </a:t>
            </a:r>
            <a:r>
              <a:rPr lang="en-US" sz="2800" b="0" i="0" dirty="0" err="1">
                <a:solidFill>
                  <a:srgbClr val="313537"/>
                </a:solidFill>
                <a:effectLst/>
              </a:rPr>
              <a:t>honouring</a:t>
            </a:r>
            <a:r>
              <a:rPr lang="en-US" sz="2800" b="0" i="0" dirty="0">
                <a:solidFill>
                  <a:srgbClr val="313537"/>
                </a:solidFill>
                <a:effectLst/>
              </a:rPr>
              <a:t> your responsibility to the patient teach you as a physician and as a learner? </a:t>
            </a:r>
            <a:endParaRPr lang="en-CA" sz="2800" b="1" dirty="0"/>
          </a:p>
        </p:txBody>
      </p:sp>
    </p:spTree>
    <p:custDataLst>
      <p:tags r:id="rId1"/>
    </p:custDataLst>
    <p:extLst>
      <p:ext uri="{BB962C8B-B14F-4D97-AF65-F5344CB8AC3E}">
        <p14:creationId xmlns:p14="http://schemas.microsoft.com/office/powerpoint/2010/main" val="2873695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D93B063-2BDC-E592-F41A-5529B2A2361C}"/>
              </a:ext>
            </a:extLst>
          </p:cNvPr>
          <p:cNvGrpSpPr/>
          <p:nvPr/>
        </p:nvGrpSpPr>
        <p:grpSpPr>
          <a:xfrm>
            <a:off x="450227" y="926988"/>
            <a:ext cx="10142248" cy="4378204"/>
            <a:chOff x="1127448" y="2564904"/>
            <a:chExt cx="9294270" cy="2980213"/>
          </a:xfrm>
        </p:grpSpPr>
        <p:sp>
          <p:nvSpPr>
            <p:cNvPr id="9" name="Speech Bubble: Rectangle 8">
              <a:extLst>
                <a:ext uri="{FF2B5EF4-FFF2-40B4-BE49-F238E27FC236}">
                  <a16:creationId xmlns:a16="http://schemas.microsoft.com/office/drawing/2014/main" id="{66D0F635-2467-81D0-80C3-C6A971044663}"/>
                </a:ext>
              </a:extLst>
            </p:cNvPr>
            <p:cNvSpPr/>
            <p:nvPr/>
          </p:nvSpPr>
          <p:spPr>
            <a:xfrm>
              <a:off x="1127448" y="2564904"/>
              <a:ext cx="2232248" cy="2304256"/>
            </a:xfrm>
            <a:prstGeom prst="wedgeRectCallout">
              <a:avLst>
                <a:gd name="adj1" fmla="val -4176"/>
                <a:gd name="adj2" fmla="val 788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0" name="Group 9">
              <a:extLst>
                <a:ext uri="{FF2B5EF4-FFF2-40B4-BE49-F238E27FC236}">
                  <a16:creationId xmlns:a16="http://schemas.microsoft.com/office/drawing/2014/main" id="{667A2643-6862-2A7C-FD28-BD1C6CB934D2}"/>
                </a:ext>
              </a:extLst>
            </p:cNvPr>
            <p:cNvGrpSpPr/>
            <p:nvPr/>
          </p:nvGrpSpPr>
          <p:grpSpPr>
            <a:xfrm>
              <a:off x="1658691" y="3210384"/>
              <a:ext cx="1169762" cy="1013297"/>
              <a:chOff x="1649991" y="3140968"/>
              <a:chExt cx="1169762" cy="1013297"/>
            </a:xfrm>
            <a:solidFill>
              <a:schemeClr val="bg1"/>
            </a:solidFill>
          </p:grpSpPr>
          <p:sp>
            <p:nvSpPr>
              <p:cNvPr id="13" name="Freeform: Shape 12">
                <a:extLst>
                  <a:ext uri="{FF2B5EF4-FFF2-40B4-BE49-F238E27FC236}">
                    <a16:creationId xmlns:a16="http://schemas.microsoft.com/office/drawing/2014/main" id="{82291809-7C6B-787A-C239-B452AC797D49}"/>
                  </a:ext>
                </a:extLst>
              </p:cNvPr>
              <p:cNvSpPr/>
              <p:nvPr/>
            </p:nvSpPr>
            <p:spPr>
              <a:xfrm>
                <a:off x="1649991" y="3140968"/>
                <a:ext cx="540177" cy="1013297"/>
              </a:xfrm>
              <a:custGeom>
                <a:avLst/>
                <a:gdLst/>
                <a:ahLst/>
                <a:cxnLst/>
                <a:rect l="l" t="t" r="r" b="b"/>
                <a:pathLst>
                  <a:path w="540177" h="1013297">
                    <a:moveTo>
                      <a:pt x="423449" y="0"/>
                    </a:moveTo>
                    <a:lnTo>
                      <a:pt x="540177" y="221038"/>
                    </a:lnTo>
                    <a:cubicBezTo>
                      <a:pt x="444973" y="265742"/>
                      <a:pt x="379159" y="310239"/>
                      <a:pt x="342733" y="354530"/>
                    </a:cubicBezTo>
                    <a:cubicBezTo>
                      <a:pt x="306307" y="398820"/>
                      <a:pt x="286025" y="451182"/>
                      <a:pt x="281886"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BD3B5D44-9CF8-0E4B-E956-FC1C58589663}"/>
                  </a:ext>
                </a:extLst>
              </p:cNvPr>
              <p:cNvSpPr/>
              <p:nvPr/>
            </p:nvSpPr>
            <p:spPr>
              <a:xfrm>
                <a:off x="2279576" y="3140968"/>
                <a:ext cx="540177" cy="1013297"/>
              </a:xfrm>
              <a:custGeom>
                <a:avLst/>
                <a:gdLst/>
                <a:ahLst/>
                <a:cxnLst/>
                <a:rect l="l" t="t" r="r" b="b"/>
                <a:pathLst>
                  <a:path w="540177" h="1013297">
                    <a:moveTo>
                      <a:pt x="423449" y="0"/>
                    </a:moveTo>
                    <a:lnTo>
                      <a:pt x="540177" y="221038"/>
                    </a:lnTo>
                    <a:cubicBezTo>
                      <a:pt x="444973" y="265742"/>
                      <a:pt x="379158" y="310239"/>
                      <a:pt x="342733" y="354530"/>
                    </a:cubicBezTo>
                    <a:cubicBezTo>
                      <a:pt x="306307" y="398820"/>
                      <a:pt x="286025" y="451182"/>
                      <a:pt x="281885"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1" name="Rectangle 10">
              <a:extLst>
                <a:ext uri="{FF2B5EF4-FFF2-40B4-BE49-F238E27FC236}">
                  <a16:creationId xmlns:a16="http://schemas.microsoft.com/office/drawing/2014/main" id="{3B97FBCC-5127-AC53-54DE-093750AF8415}"/>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100" cap="all" dirty="0">
                <a:solidFill>
                  <a:schemeClr val="tx2"/>
                </a:solidFill>
              </a:endParaRPr>
            </a:p>
          </p:txBody>
        </p:sp>
        <p:sp>
          <p:nvSpPr>
            <p:cNvPr id="12" name="Rectangle 11">
              <a:extLst>
                <a:ext uri="{FF2B5EF4-FFF2-40B4-BE49-F238E27FC236}">
                  <a16:creationId xmlns:a16="http://schemas.microsoft.com/office/drawing/2014/main" id="{86083F23-9909-008A-2B28-451E76FA04F2}"/>
                </a:ext>
              </a:extLst>
            </p:cNvPr>
            <p:cNvSpPr/>
            <p:nvPr/>
          </p:nvSpPr>
          <p:spPr>
            <a:xfrm>
              <a:off x="2198868" y="5340853"/>
              <a:ext cx="1612585" cy="204264"/>
            </a:xfrm>
            <a:prstGeom prst="rect">
              <a:avLst/>
            </a:prstGeom>
          </p:spPr>
          <p:txBody>
            <a:bodyPr wrap="none">
              <a:spAutoFit/>
            </a:bodyPr>
            <a:lstStyle/>
            <a:p>
              <a:r>
                <a:rPr lang="en-US" sz="1350" cap="all" dirty="0">
                  <a:solidFill>
                    <a:schemeClr val="tx2"/>
                  </a:solidFill>
                </a:rPr>
                <a:t>-- Dr. Parvathy Nair </a:t>
              </a:r>
              <a:endParaRPr lang="en-US" sz="1350" dirty="0"/>
            </a:p>
          </p:txBody>
        </p:sp>
      </p:grpSp>
      <p:sp>
        <p:nvSpPr>
          <p:cNvPr id="24" name="TextBox 23">
            <a:extLst>
              <a:ext uri="{FF2B5EF4-FFF2-40B4-BE49-F238E27FC236}">
                <a16:creationId xmlns:a16="http://schemas.microsoft.com/office/drawing/2014/main" id="{B4B51243-9D3D-FE17-F300-8982AAD47935}"/>
              </a:ext>
            </a:extLst>
          </p:cNvPr>
          <p:cNvSpPr txBox="1"/>
          <p:nvPr/>
        </p:nvSpPr>
        <p:spPr>
          <a:xfrm>
            <a:off x="3465850" y="1188408"/>
            <a:ext cx="6097348" cy="2862322"/>
          </a:xfrm>
          <a:prstGeom prst="rect">
            <a:avLst/>
          </a:prstGeom>
          <a:noFill/>
        </p:spPr>
        <p:txBody>
          <a:bodyPr wrap="square">
            <a:spAutoFit/>
          </a:bodyPr>
          <a:lstStyle/>
          <a:p>
            <a:pPr>
              <a:lnSpc>
                <a:spcPct val="100000"/>
              </a:lnSpc>
              <a:spcBef>
                <a:spcPct val="0"/>
              </a:spcBef>
              <a:spcAft>
                <a:spcPts val="1200"/>
              </a:spcAft>
            </a:pPr>
            <a:r>
              <a:rPr lang="en-US" sz="2000" b="0" i="0" dirty="0">
                <a:solidFill>
                  <a:srgbClr val="313537"/>
                </a:solidFill>
                <a:effectLst/>
                <a:latin typeface="Merriweather" panose="00000500000000000000" pitchFamily="2" charset="0"/>
              </a:rPr>
              <a:t>I think it is really hard to realize that you don’t have all the answers. Sometimes you just can’t explain it and, coming from a science background, you’re used to the idea that there is an answer or a logical explanation for everything… It also means that you are always learning and basically a student forever - something I don't think I fully grasped, despite all the curriculum around life-long learning.</a:t>
            </a:r>
          </a:p>
        </p:txBody>
      </p:sp>
    </p:spTree>
    <p:custDataLst>
      <p:tags r:id="rId1"/>
    </p:custDataLst>
    <p:extLst>
      <p:ext uri="{BB962C8B-B14F-4D97-AF65-F5344CB8AC3E}">
        <p14:creationId xmlns:p14="http://schemas.microsoft.com/office/powerpoint/2010/main" val="1282226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E847ACD-4FD6-A2A6-B9C9-66A3F466CD15}"/>
              </a:ext>
            </a:extLst>
          </p:cNvPr>
          <p:cNvGrpSpPr/>
          <p:nvPr/>
        </p:nvGrpSpPr>
        <p:grpSpPr>
          <a:xfrm>
            <a:off x="450227" y="926988"/>
            <a:ext cx="10142248" cy="3385162"/>
            <a:chOff x="1127448" y="2564904"/>
            <a:chExt cx="9294270" cy="2304256"/>
          </a:xfrm>
        </p:grpSpPr>
        <p:sp>
          <p:nvSpPr>
            <p:cNvPr id="5" name="Speech Bubble: Rectangle 4">
              <a:extLst>
                <a:ext uri="{FF2B5EF4-FFF2-40B4-BE49-F238E27FC236}">
                  <a16:creationId xmlns:a16="http://schemas.microsoft.com/office/drawing/2014/main" id="{4A35762C-7343-31C7-C301-C9CA0F0F58C4}"/>
                </a:ext>
              </a:extLst>
            </p:cNvPr>
            <p:cNvSpPr/>
            <p:nvPr/>
          </p:nvSpPr>
          <p:spPr>
            <a:xfrm>
              <a:off x="1127448" y="2564904"/>
              <a:ext cx="2232248" cy="2304256"/>
            </a:xfrm>
            <a:prstGeom prst="wedgeRectCallout">
              <a:avLst>
                <a:gd name="adj1" fmla="val -16467"/>
                <a:gd name="adj2" fmla="val 499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Pause and Reflect</a:t>
              </a:r>
            </a:p>
          </p:txBody>
        </p:sp>
        <p:sp>
          <p:nvSpPr>
            <p:cNvPr id="7" name="Rectangle 6">
              <a:extLst>
                <a:ext uri="{FF2B5EF4-FFF2-40B4-BE49-F238E27FC236}">
                  <a16:creationId xmlns:a16="http://schemas.microsoft.com/office/drawing/2014/main" id="{935F16D5-361F-0D3C-1469-5A4696FCF566}"/>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3600" dirty="0">
                  <a:solidFill>
                    <a:schemeClr val="tx2"/>
                  </a:solidFill>
                </a:rPr>
                <a:t>What did you think practicing medicine would be like vs. what it is actually like? </a:t>
              </a:r>
            </a:p>
            <a:p>
              <a:endParaRPr lang="en-US" sz="3600" dirty="0">
                <a:solidFill>
                  <a:schemeClr val="tx2"/>
                </a:solidFill>
              </a:endParaRPr>
            </a:p>
            <a:p>
              <a:r>
                <a:rPr lang="en-US" sz="3600" dirty="0">
                  <a:solidFill>
                    <a:schemeClr val="tx2"/>
                  </a:solidFill>
                </a:rPr>
                <a:t>What has your experience with uncertainty been and how do you deal with it? </a:t>
              </a:r>
            </a:p>
          </p:txBody>
        </p:sp>
      </p:grpSp>
    </p:spTree>
    <p:custDataLst>
      <p:tags r:id="rId1"/>
    </p:custDataLst>
    <p:extLst>
      <p:ext uri="{BB962C8B-B14F-4D97-AF65-F5344CB8AC3E}">
        <p14:creationId xmlns:p14="http://schemas.microsoft.com/office/powerpoint/2010/main" val="3523982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BB9496-E387-BB9F-C0D3-506C08FFDA41}"/>
              </a:ext>
            </a:extLst>
          </p:cNvPr>
          <p:cNvSpPr>
            <a:spLocks noGrp="1"/>
          </p:cNvSpPr>
          <p:nvPr>
            <p:ph type="body" sz="quarter" idx="11"/>
          </p:nvPr>
        </p:nvSpPr>
        <p:spPr>
          <a:xfrm>
            <a:off x="585272" y="338288"/>
            <a:ext cx="10215251" cy="831108"/>
          </a:xfrm>
        </p:spPr>
        <p:txBody>
          <a:bodyPr/>
          <a:lstStyle/>
          <a:p>
            <a:r>
              <a:rPr lang="en-CA" sz="4000" cap="none" dirty="0">
                <a:latin typeface="+mn-lt"/>
              </a:rPr>
              <a:t>Uncertainty – The Reality of Medical Practice   </a:t>
            </a:r>
          </a:p>
        </p:txBody>
      </p:sp>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1169396"/>
            <a:ext cx="10215251" cy="4896147"/>
          </a:xfrm>
        </p:spPr>
        <p:txBody>
          <a:bodyPr>
            <a:noAutofit/>
          </a:bodyPr>
          <a:lstStyle/>
          <a:p>
            <a:r>
              <a:rPr lang="en-US" sz="2800" b="1" dirty="0"/>
              <a:t>One often unexpected realization in the transition to service is that uncertainty can be a core experience of clinical practice. </a:t>
            </a:r>
            <a:endParaRPr lang="en-CA" sz="2800" dirty="0"/>
          </a:p>
          <a:p>
            <a:endParaRPr lang="en-CA" sz="2800" dirty="0"/>
          </a:p>
          <a:p>
            <a:r>
              <a:rPr lang="en-CA" sz="2800" dirty="0"/>
              <a:t>A physician’s response to uncertainty can impact:  </a:t>
            </a:r>
          </a:p>
          <a:p>
            <a:pPr marL="342900" indent="-342900">
              <a:buFont typeface="Wingdings" panose="05000000000000000000" pitchFamily="2" charset="2"/>
              <a:buChar char="Ø"/>
            </a:pPr>
            <a:r>
              <a:rPr lang="en-CA" sz="2800" dirty="0"/>
              <a:t>Anxiety and stress </a:t>
            </a:r>
          </a:p>
          <a:p>
            <a:pPr marL="342900" indent="-342900">
              <a:buFont typeface="Wingdings" panose="05000000000000000000" pitchFamily="2" charset="2"/>
              <a:buChar char="Ø"/>
            </a:pPr>
            <a:r>
              <a:rPr lang="en-CA" sz="2800" dirty="0"/>
              <a:t>Overall well-being</a:t>
            </a:r>
          </a:p>
          <a:p>
            <a:pPr marL="342900" indent="-342900">
              <a:buFont typeface="Wingdings" panose="05000000000000000000" pitchFamily="2" charset="2"/>
              <a:buChar char="Ø"/>
            </a:pPr>
            <a:r>
              <a:rPr lang="en-CA" sz="2800" dirty="0"/>
              <a:t>Patient care</a:t>
            </a:r>
          </a:p>
          <a:p>
            <a:endParaRPr lang="en-CA" sz="2800" dirty="0"/>
          </a:p>
          <a:p>
            <a:endParaRPr lang="en-CA" sz="2800" dirty="0"/>
          </a:p>
        </p:txBody>
      </p:sp>
    </p:spTree>
    <p:custDataLst>
      <p:tags r:id="rId1"/>
    </p:custDataLst>
    <p:extLst>
      <p:ext uri="{BB962C8B-B14F-4D97-AF65-F5344CB8AC3E}">
        <p14:creationId xmlns:p14="http://schemas.microsoft.com/office/powerpoint/2010/main" val="3374015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267037"/>
            <a:ext cx="10215251" cy="6311787"/>
          </a:xfrm>
        </p:spPr>
        <p:txBody>
          <a:bodyPr>
            <a:noAutofit/>
          </a:bodyPr>
          <a:lstStyle/>
          <a:p>
            <a:endParaRPr lang="en-US" sz="2800" b="1" dirty="0"/>
          </a:p>
          <a:p>
            <a:endParaRPr lang="en-US" sz="2800" b="1" dirty="0"/>
          </a:p>
          <a:p>
            <a:r>
              <a:rPr lang="en-US" sz="2800" b="1" dirty="0"/>
              <a:t>It is normal to perceive uncertainty as failure, and avoid, omit or fear the uncertainty inherent in some cases and diagnoses. </a:t>
            </a:r>
          </a:p>
          <a:p>
            <a:endParaRPr lang="en-US" sz="2800" b="1" dirty="0"/>
          </a:p>
          <a:p>
            <a:endParaRPr lang="en-CA" sz="2800" dirty="0"/>
          </a:p>
          <a:p>
            <a:r>
              <a:rPr lang="en-US" sz="2800" dirty="0">
                <a:solidFill>
                  <a:srgbClr val="313537"/>
                </a:solidFill>
              </a:rPr>
              <a:t>Understanding the inevitable nature of uncertainty, and that it will persist throughout your career, is an important step in your transition from a learner to a practitioner.</a:t>
            </a:r>
            <a:endParaRPr lang="en-CA" sz="2800" b="1" dirty="0"/>
          </a:p>
        </p:txBody>
      </p:sp>
    </p:spTree>
    <p:custDataLst>
      <p:tags r:id="rId1"/>
    </p:custDataLst>
    <p:extLst>
      <p:ext uri="{BB962C8B-B14F-4D97-AF65-F5344CB8AC3E}">
        <p14:creationId xmlns:p14="http://schemas.microsoft.com/office/powerpoint/2010/main" val="6735346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D93B063-2BDC-E592-F41A-5529B2A2361C}"/>
              </a:ext>
            </a:extLst>
          </p:cNvPr>
          <p:cNvGrpSpPr/>
          <p:nvPr/>
        </p:nvGrpSpPr>
        <p:grpSpPr>
          <a:xfrm>
            <a:off x="450227" y="926988"/>
            <a:ext cx="10142248" cy="4378204"/>
            <a:chOff x="1127448" y="2564904"/>
            <a:chExt cx="9294270" cy="2980213"/>
          </a:xfrm>
        </p:grpSpPr>
        <p:sp>
          <p:nvSpPr>
            <p:cNvPr id="9" name="Speech Bubble: Rectangle 8">
              <a:extLst>
                <a:ext uri="{FF2B5EF4-FFF2-40B4-BE49-F238E27FC236}">
                  <a16:creationId xmlns:a16="http://schemas.microsoft.com/office/drawing/2014/main" id="{66D0F635-2467-81D0-80C3-C6A971044663}"/>
                </a:ext>
              </a:extLst>
            </p:cNvPr>
            <p:cNvSpPr/>
            <p:nvPr/>
          </p:nvSpPr>
          <p:spPr>
            <a:xfrm>
              <a:off x="1127448" y="2564904"/>
              <a:ext cx="2232248" cy="2304256"/>
            </a:xfrm>
            <a:prstGeom prst="wedgeRectCallout">
              <a:avLst>
                <a:gd name="adj1" fmla="val -4176"/>
                <a:gd name="adj2" fmla="val 788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0" name="Group 9">
              <a:extLst>
                <a:ext uri="{FF2B5EF4-FFF2-40B4-BE49-F238E27FC236}">
                  <a16:creationId xmlns:a16="http://schemas.microsoft.com/office/drawing/2014/main" id="{667A2643-6862-2A7C-FD28-BD1C6CB934D2}"/>
                </a:ext>
              </a:extLst>
            </p:cNvPr>
            <p:cNvGrpSpPr/>
            <p:nvPr/>
          </p:nvGrpSpPr>
          <p:grpSpPr>
            <a:xfrm>
              <a:off x="1658691" y="3210384"/>
              <a:ext cx="1169762" cy="1013297"/>
              <a:chOff x="1649991" y="3140968"/>
              <a:chExt cx="1169762" cy="1013297"/>
            </a:xfrm>
            <a:solidFill>
              <a:schemeClr val="bg1"/>
            </a:solidFill>
          </p:grpSpPr>
          <p:sp>
            <p:nvSpPr>
              <p:cNvPr id="13" name="Freeform: Shape 12">
                <a:extLst>
                  <a:ext uri="{FF2B5EF4-FFF2-40B4-BE49-F238E27FC236}">
                    <a16:creationId xmlns:a16="http://schemas.microsoft.com/office/drawing/2014/main" id="{82291809-7C6B-787A-C239-B452AC797D49}"/>
                  </a:ext>
                </a:extLst>
              </p:cNvPr>
              <p:cNvSpPr/>
              <p:nvPr/>
            </p:nvSpPr>
            <p:spPr>
              <a:xfrm>
                <a:off x="1649991" y="3140968"/>
                <a:ext cx="540177" cy="1013297"/>
              </a:xfrm>
              <a:custGeom>
                <a:avLst/>
                <a:gdLst/>
                <a:ahLst/>
                <a:cxnLst/>
                <a:rect l="l" t="t" r="r" b="b"/>
                <a:pathLst>
                  <a:path w="540177" h="1013297">
                    <a:moveTo>
                      <a:pt x="423449" y="0"/>
                    </a:moveTo>
                    <a:lnTo>
                      <a:pt x="540177" y="221038"/>
                    </a:lnTo>
                    <a:cubicBezTo>
                      <a:pt x="444973" y="265742"/>
                      <a:pt x="379159" y="310239"/>
                      <a:pt x="342733" y="354530"/>
                    </a:cubicBezTo>
                    <a:cubicBezTo>
                      <a:pt x="306307" y="398820"/>
                      <a:pt x="286025" y="451182"/>
                      <a:pt x="281886"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BD3B5D44-9CF8-0E4B-E956-FC1C58589663}"/>
                  </a:ext>
                </a:extLst>
              </p:cNvPr>
              <p:cNvSpPr/>
              <p:nvPr/>
            </p:nvSpPr>
            <p:spPr>
              <a:xfrm>
                <a:off x="2279576" y="3140968"/>
                <a:ext cx="540177" cy="1013297"/>
              </a:xfrm>
              <a:custGeom>
                <a:avLst/>
                <a:gdLst/>
                <a:ahLst/>
                <a:cxnLst/>
                <a:rect l="l" t="t" r="r" b="b"/>
                <a:pathLst>
                  <a:path w="540177" h="1013297">
                    <a:moveTo>
                      <a:pt x="423449" y="0"/>
                    </a:moveTo>
                    <a:lnTo>
                      <a:pt x="540177" y="221038"/>
                    </a:lnTo>
                    <a:cubicBezTo>
                      <a:pt x="444973" y="265742"/>
                      <a:pt x="379158" y="310239"/>
                      <a:pt x="342733" y="354530"/>
                    </a:cubicBezTo>
                    <a:cubicBezTo>
                      <a:pt x="306307" y="398820"/>
                      <a:pt x="286025" y="451182"/>
                      <a:pt x="281885"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1" name="Rectangle 10">
              <a:extLst>
                <a:ext uri="{FF2B5EF4-FFF2-40B4-BE49-F238E27FC236}">
                  <a16:creationId xmlns:a16="http://schemas.microsoft.com/office/drawing/2014/main" id="{3B97FBCC-5127-AC53-54DE-093750AF8415}"/>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100" cap="all" dirty="0">
                <a:solidFill>
                  <a:schemeClr val="tx2"/>
                </a:solidFill>
              </a:endParaRPr>
            </a:p>
          </p:txBody>
        </p:sp>
        <p:sp>
          <p:nvSpPr>
            <p:cNvPr id="12" name="Rectangle 11">
              <a:extLst>
                <a:ext uri="{FF2B5EF4-FFF2-40B4-BE49-F238E27FC236}">
                  <a16:creationId xmlns:a16="http://schemas.microsoft.com/office/drawing/2014/main" id="{86083F23-9909-008A-2B28-451E76FA04F2}"/>
                </a:ext>
              </a:extLst>
            </p:cNvPr>
            <p:cNvSpPr/>
            <p:nvPr/>
          </p:nvSpPr>
          <p:spPr>
            <a:xfrm>
              <a:off x="2198868" y="5340853"/>
              <a:ext cx="1469155" cy="204264"/>
            </a:xfrm>
            <a:prstGeom prst="rect">
              <a:avLst/>
            </a:prstGeom>
          </p:spPr>
          <p:txBody>
            <a:bodyPr wrap="none">
              <a:spAutoFit/>
            </a:bodyPr>
            <a:lstStyle/>
            <a:p>
              <a:r>
                <a:rPr lang="en-US" sz="1350" cap="all" dirty="0">
                  <a:solidFill>
                    <a:schemeClr val="tx2"/>
                  </a:solidFill>
                </a:rPr>
                <a:t>-- Dr. </a:t>
              </a:r>
              <a:r>
                <a:rPr lang="en-US" sz="1350" cap="all" dirty="0" err="1">
                  <a:solidFill>
                    <a:schemeClr val="tx2"/>
                  </a:solidFill>
                </a:rPr>
                <a:t>cary</a:t>
              </a:r>
              <a:r>
                <a:rPr lang="en-US" sz="1350" cap="all" dirty="0">
                  <a:solidFill>
                    <a:schemeClr val="tx2"/>
                  </a:solidFill>
                </a:rPr>
                <a:t> </a:t>
              </a:r>
              <a:r>
                <a:rPr lang="en-US" sz="1350" cap="all" dirty="0" err="1">
                  <a:solidFill>
                    <a:schemeClr val="tx2"/>
                  </a:solidFill>
                </a:rPr>
                <a:t>cuncic</a:t>
              </a:r>
              <a:r>
                <a:rPr lang="en-US" sz="1350" cap="all" dirty="0">
                  <a:solidFill>
                    <a:schemeClr val="tx2"/>
                  </a:solidFill>
                </a:rPr>
                <a:t> </a:t>
              </a:r>
              <a:endParaRPr lang="en-US" sz="1350" dirty="0"/>
            </a:p>
          </p:txBody>
        </p:sp>
      </p:grpSp>
      <p:sp>
        <p:nvSpPr>
          <p:cNvPr id="24" name="TextBox 23">
            <a:extLst>
              <a:ext uri="{FF2B5EF4-FFF2-40B4-BE49-F238E27FC236}">
                <a16:creationId xmlns:a16="http://schemas.microsoft.com/office/drawing/2014/main" id="{B4B51243-9D3D-FE17-F300-8982AAD47935}"/>
              </a:ext>
            </a:extLst>
          </p:cNvPr>
          <p:cNvSpPr txBox="1"/>
          <p:nvPr/>
        </p:nvSpPr>
        <p:spPr>
          <a:xfrm>
            <a:off x="3115435" y="1123672"/>
            <a:ext cx="7104806" cy="2862322"/>
          </a:xfrm>
          <a:prstGeom prst="rect">
            <a:avLst/>
          </a:prstGeom>
          <a:noFill/>
        </p:spPr>
        <p:txBody>
          <a:bodyPr wrap="square">
            <a:spAutoFit/>
          </a:bodyPr>
          <a:lstStyle/>
          <a:p>
            <a:pPr>
              <a:lnSpc>
                <a:spcPct val="100000"/>
              </a:lnSpc>
              <a:spcBef>
                <a:spcPct val="0"/>
              </a:spcBef>
              <a:spcAft>
                <a:spcPts val="1200"/>
              </a:spcAft>
            </a:pPr>
            <a:r>
              <a:rPr lang="en-US" sz="2000" b="0" i="0" dirty="0">
                <a:solidFill>
                  <a:srgbClr val="313537"/>
                </a:solidFill>
                <a:effectLst/>
                <a:latin typeface="Merriweather" panose="00000500000000000000" pitchFamily="2" charset="0"/>
              </a:rPr>
              <a:t>My pressure points come from taking too much on at one time. For example taking care of patients on the COVID ward while simultaneously attending a medical education meeting and answering the team iPhone. On top of that, knowing that I am on carpool duty for soccer and that I had also promised my family I would cook dinner. The second part to this question was how I cope and, honestly, I need to learn better how to set my limits and say no. It is a constant struggle for me.</a:t>
            </a:r>
          </a:p>
        </p:txBody>
      </p:sp>
    </p:spTree>
    <p:custDataLst>
      <p:tags r:id="rId1"/>
    </p:custDataLst>
    <p:extLst>
      <p:ext uri="{BB962C8B-B14F-4D97-AF65-F5344CB8AC3E}">
        <p14:creationId xmlns:p14="http://schemas.microsoft.com/office/powerpoint/2010/main" val="3037934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E847ACD-4FD6-A2A6-B9C9-66A3F466CD15}"/>
              </a:ext>
            </a:extLst>
          </p:cNvPr>
          <p:cNvGrpSpPr/>
          <p:nvPr/>
        </p:nvGrpSpPr>
        <p:grpSpPr>
          <a:xfrm>
            <a:off x="450227" y="926988"/>
            <a:ext cx="10142248" cy="3385162"/>
            <a:chOff x="1127448" y="2564904"/>
            <a:chExt cx="9294270" cy="2304256"/>
          </a:xfrm>
        </p:grpSpPr>
        <p:sp>
          <p:nvSpPr>
            <p:cNvPr id="5" name="Speech Bubble: Rectangle 4">
              <a:extLst>
                <a:ext uri="{FF2B5EF4-FFF2-40B4-BE49-F238E27FC236}">
                  <a16:creationId xmlns:a16="http://schemas.microsoft.com/office/drawing/2014/main" id="{4A35762C-7343-31C7-C301-C9CA0F0F58C4}"/>
                </a:ext>
              </a:extLst>
            </p:cNvPr>
            <p:cNvSpPr/>
            <p:nvPr/>
          </p:nvSpPr>
          <p:spPr>
            <a:xfrm>
              <a:off x="1127448" y="2564904"/>
              <a:ext cx="2232248" cy="2304256"/>
            </a:xfrm>
            <a:prstGeom prst="wedgeRectCallout">
              <a:avLst>
                <a:gd name="adj1" fmla="val -16467"/>
                <a:gd name="adj2" fmla="val 499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Pause and Reflect</a:t>
              </a:r>
            </a:p>
          </p:txBody>
        </p:sp>
        <p:sp>
          <p:nvSpPr>
            <p:cNvPr id="7" name="Rectangle 6">
              <a:extLst>
                <a:ext uri="{FF2B5EF4-FFF2-40B4-BE49-F238E27FC236}">
                  <a16:creationId xmlns:a16="http://schemas.microsoft.com/office/drawing/2014/main" id="{935F16D5-361F-0D3C-1469-5A4696FCF566}"/>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3600" dirty="0">
                  <a:solidFill>
                    <a:schemeClr val="tx2"/>
                  </a:solidFill>
                </a:rPr>
                <a:t>In terms of managing your workload, what are some of the pressure points for you during a typical day and how do you cope with those? </a:t>
              </a:r>
            </a:p>
          </p:txBody>
        </p:sp>
      </p:grpSp>
    </p:spTree>
    <p:custDataLst>
      <p:tags r:id="rId1"/>
    </p:custDataLst>
    <p:extLst>
      <p:ext uri="{BB962C8B-B14F-4D97-AF65-F5344CB8AC3E}">
        <p14:creationId xmlns:p14="http://schemas.microsoft.com/office/powerpoint/2010/main" val="2871027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BB9496-E387-BB9F-C0D3-506C08FFDA41}"/>
              </a:ext>
            </a:extLst>
          </p:cNvPr>
          <p:cNvSpPr>
            <a:spLocks noGrp="1"/>
          </p:cNvSpPr>
          <p:nvPr>
            <p:ph type="body" sz="quarter" idx="11"/>
          </p:nvPr>
        </p:nvSpPr>
        <p:spPr>
          <a:xfrm>
            <a:off x="585272" y="338288"/>
            <a:ext cx="10215251" cy="831108"/>
          </a:xfrm>
        </p:spPr>
        <p:txBody>
          <a:bodyPr/>
          <a:lstStyle/>
          <a:p>
            <a:r>
              <a:rPr lang="en-CA" sz="4000" cap="none" dirty="0">
                <a:latin typeface="+mn-lt"/>
              </a:rPr>
              <a:t>Work and Life Integration – The Resident Reality    </a:t>
            </a:r>
          </a:p>
        </p:txBody>
      </p:sp>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1169396"/>
            <a:ext cx="10215251" cy="4896147"/>
          </a:xfrm>
        </p:spPr>
        <p:txBody>
          <a:bodyPr>
            <a:noAutofit/>
          </a:bodyPr>
          <a:lstStyle/>
          <a:p>
            <a:r>
              <a:rPr lang="en-US" sz="2800" b="1" dirty="0"/>
              <a:t>The unique realities of physician workload may mean that the mention of work/life balance runs the risk of eliciting a scoff or an eyeroll. </a:t>
            </a:r>
            <a:endParaRPr lang="en-CA" sz="2800" dirty="0"/>
          </a:p>
          <a:p>
            <a:endParaRPr lang="en-CA" sz="2800" dirty="0"/>
          </a:p>
          <a:p>
            <a:r>
              <a:rPr lang="en-CA" sz="2800" dirty="0"/>
              <a:t>As a resident, hours spent at work is not an accurate measure of workload:</a:t>
            </a:r>
          </a:p>
          <a:p>
            <a:pPr marL="457200" indent="-457200">
              <a:buFont typeface="Wingdings" panose="05000000000000000000" pitchFamily="2" charset="2"/>
              <a:buChar char="Ø"/>
            </a:pPr>
            <a:r>
              <a:rPr lang="en-CA" sz="2800" dirty="0"/>
              <a:t>You will have to study outside of work</a:t>
            </a:r>
          </a:p>
          <a:p>
            <a:pPr marL="457200" indent="-457200">
              <a:buFont typeface="Wingdings" panose="05000000000000000000" pitchFamily="2" charset="2"/>
              <a:buChar char="Ø"/>
            </a:pPr>
            <a:r>
              <a:rPr lang="en-CA" sz="2800" dirty="0"/>
              <a:t>You may have a supervisory role for clinical service </a:t>
            </a:r>
          </a:p>
          <a:p>
            <a:pPr marL="457200" indent="-457200">
              <a:buFont typeface="Wingdings" panose="05000000000000000000" pitchFamily="2" charset="2"/>
              <a:buChar char="Ø"/>
            </a:pPr>
            <a:r>
              <a:rPr lang="en-CA" sz="2800" dirty="0"/>
              <a:t>You will have a limited degree of autonomy in the early years</a:t>
            </a:r>
          </a:p>
          <a:p>
            <a:pPr marL="457200" indent="-457200">
              <a:buFont typeface="Wingdings" panose="05000000000000000000" pitchFamily="2" charset="2"/>
              <a:buChar char="Ø"/>
            </a:pPr>
            <a:endParaRPr lang="en-CA" sz="2800" dirty="0"/>
          </a:p>
          <a:p>
            <a:endParaRPr lang="en-CA" sz="2800" dirty="0"/>
          </a:p>
        </p:txBody>
      </p:sp>
    </p:spTree>
    <p:custDataLst>
      <p:tags r:id="rId1"/>
    </p:custDataLst>
    <p:extLst>
      <p:ext uri="{BB962C8B-B14F-4D97-AF65-F5344CB8AC3E}">
        <p14:creationId xmlns:p14="http://schemas.microsoft.com/office/powerpoint/2010/main" val="14649202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267037"/>
            <a:ext cx="10215251" cy="6311787"/>
          </a:xfrm>
        </p:spPr>
        <p:txBody>
          <a:bodyPr>
            <a:noAutofit/>
          </a:bodyPr>
          <a:lstStyle/>
          <a:p>
            <a:endParaRPr lang="en-US" sz="2800" b="1" dirty="0"/>
          </a:p>
          <a:p>
            <a:r>
              <a:rPr lang="en-US" sz="2800" b="1" dirty="0"/>
              <a:t>The realities of life mean that there are practical considerations and limitations that need to be taken into account:</a:t>
            </a:r>
          </a:p>
          <a:p>
            <a:endParaRPr lang="en-US" sz="2800" b="1" dirty="0"/>
          </a:p>
          <a:p>
            <a:pPr marL="457200" indent="-457200">
              <a:buFont typeface="Wingdings" panose="05000000000000000000" pitchFamily="2" charset="2"/>
              <a:buChar char="Ø"/>
            </a:pPr>
            <a:r>
              <a:rPr lang="en-US" sz="2800" dirty="0"/>
              <a:t>Sharing physical space with roommates</a:t>
            </a:r>
          </a:p>
          <a:p>
            <a:pPr marL="457200" indent="-457200">
              <a:buFont typeface="Wingdings" panose="05000000000000000000" pitchFamily="2" charset="2"/>
              <a:buChar char="Ø"/>
            </a:pPr>
            <a:r>
              <a:rPr lang="en-US" sz="2800" dirty="0"/>
              <a:t>Home call </a:t>
            </a:r>
          </a:p>
          <a:p>
            <a:pPr marL="457200" indent="-457200">
              <a:buFont typeface="Wingdings" panose="05000000000000000000" pitchFamily="2" charset="2"/>
              <a:buChar char="Ø"/>
            </a:pPr>
            <a:r>
              <a:rPr lang="en-US" sz="2800" dirty="0"/>
              <a:t>Transportation </a:t>
            </a:r>
          </a:p>
          <a:p>
            <a:pPr marL="457200" indent="-457200">
              <a:buFont typeface="Wingdings" panose="05000000000000000000" pitchFamily="2" charset="2"/>
              <a:buChar char="Ø"/>
            </a:pPr>
            <a:r>
              <a:rPr lang="en-US" sz="2800" dirty="0"/>
              <a:t>Eating Healthy </a:t>
            </a:r>
          </a:p>
          <a:p>
            <a:pPr marL="457200" indent="-457200">
              <a:buFont typeface="Wingdings" panose="05000000000000000000" pitchFamily="2" charset="2"/>
              <a:buChar char="Ø"/>
            </a:pPr>
            <a:r>
              <a:rPr lang="en-US" sz="2800" dirty="0"/>
              <a:t>Finances </a:t>
            </a:r>
          </a:p>
          <a:p>
            <a:endParaRPr lang="en-CA" sz="2800" dirty="0"/>
          </a:p>
        </p:txBody>
      </p:sp>
    </p:spTree>
    <p:custDataLst>
      <p:tags r:id="rId1"/>
    </p:custDataLst>
    <p:extLst>
      <p:ext uri="{BB962C8B-B14F-4D97-AF65-F5344CB8AC3E}">
        <p14:creationId xmlns:p14="http://schemas.microsoft.com/office/powerpoint/2010/main" val="201436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2098578" y="1712929"/>
            <a:ext cx="8925314" cy="533457"/>
          </a:xfrm>
          <a:prstGeom prst="rect">
            <a:avLst/>
          </a:prstGeom>
          <a:noFill/>
        </p:spPr>
        <p:txBody>
          <a:bodyPr wrap="square" lIns="90000" tIns="46800" rIns="90000" rtlCol="0">
            <a:noAutofit/>
          </a:bodyPr>
          <a:lstStyle/>
          <a:p>
            <a:endParaRPr lang="en-US" sz="2400" dirty="0">
              <a:solidFill>
                <a:schemeClr val="tx1">
                  <a:lumMod val="75000"/>
                  <a:lumOff val="25000"/>
                </a:schemeClr>
              </a:solidFill>
              <a:ea typeface="Open Sans Regular" charset="0"/>
              <a:cs typeface="Open Sans Regular" charset="0"/>
            </a:endParaRPr>
          </a:p>
        </p:txBody>
      </p:sp>
      <p:sp>
        <p:nvSpPr>
          <p:cNvPr id="42" name="TextBox 41"/>
          <p:cNvSpPr txBox="1"/>
          <p:nvPr/>
        </p:nvSpPr>
        <p:spPr>
          <a:xfrm>
            <a:off x="1941073" y="4832410"/>
            <a:ext cx="9161093" cy="806906"/>
          </a:xfrm>
          <a:prstGeom prst="rect">
            <a:avLst/>
          </a:prstGeom>
          <a:noFill/>
        </p:spPr>
        <p:txBody>
          <a:bodyPr wrap="square" lIns="90000" tIns="46800" rIns="90000" rtlCol="0">
            <a:noAutofit/>
          </a:bodyPr>
          <a:lstStyle/>
          <a:p>
            <a:pPr lvl="0"/>
            <a:r>
              <a:rPr lang="en-US" sz="2400" dirty="0">
                <a:solidFill>
                  <a:srgbClr val="5C6E80"/>
                </a:solidFill>
              </a:rPr>
              <a:t>Recognize signs of burnout in yourself and others</a:t>
            </a:r>
            <a:endParaRPr lang="en-CA" sz="2400" dirty="0">
              <a:solidFill>
                <a:srgbClr val="5C6E80"/>
              </a:solidFill>
            </a:endParaRPr>
          </a:p>
        </p:txBody>
      </p:sp>
      <p:sp>
        <p:nvSpPr>
          <p:cNvPr id="46" name="TextBox 45"/>
          <p:cNvSpPr txBox="1"/>
          <p:nvPr/>
        </p:nvSpPr>
        <p:spPr>
          <a:xfrm>
            <a:off x="1954341" y="1582131"/>
            <a:ext cx="8925314" cy="481580"/>
          </a:xfrm>
          <a:prstGeom prst="rect">
            <a:avLst/>
          </a:prstGeom>
          <a:noFill/>
        </p:spPr>
        <p:txBody>
          <a:bodyPr wrap="square" lIns="90000" tIns="46800" rIns="90000" rtlCol="0">
            <a:noAutofit/>
          </a:bodyPr>
          <a:lstStyle/>
          <a:p>
            <a:pPr lvl="0"/>
            <a:r>
              <a:rPr lang="en-US" sz="2400" dirty="0">
                <a:solidFill>
                  <a:srgbClr val="5C6E80"/>
                </a:solidFill>
              </a:rPr>
              <a:t>Explain how workload relates to responsibility and the practice of medicine</a:t>
            </a:r>
            <a:endParaRPr lang="en-US" sz="2400" dirty="0">
              <a:solidFill>
                <a:srgbClr val="5C6E80"/>
              </a:solidFill>
              <a:ea typeface="Open Sans Regular" charset="0"/>
              <a:cs typeface="Open Sans Regular" charset="0"/>
            </a:endParaRPr>
          </a:p>
        </p:txBody>
      </p:sp>
      <p:sp>
        <p:nvSpPr>
          <p:cNvPr id="3" name="Text Placeholder 2">
            <a:extLst>
              <a:ext uri="{FF2B5EF4-FFF2-40B4-BE49-F238E27FC236}">
                <a16:creationId xmlns:a16="http://schemas.microsoft.com/office/drawing/2014/main" id="{C377817B-A068-1A12-7C36-53E652019AA1}"/>
              </a:ext>
            </a:extLst>
          </p:cNvPr>
          <p:cNvSpPr>
            <a:spLocks noGrp="1"/>
          </p:cNvSpPr>
          <p:nvPr>
            <p:ph type="body" sz="quarter" idx="11"/>
          </p:nvPr>
        </p:nvSpPr>
        <p:spPr/>
        <p:txBody>
          <a:bodyPr/>
          <a:lstStyle/>
          <a:p>
            <a:r>
              <a:rPr lang="en-CA" dirty="0">
                <a:latin typeface="+mn-lt"/>
              </a:rPr>
              <a:t>Learning Objectives</a:t>
            </a:r>
          </a:p>
        </p:txBody>
      </p:sp>
      <p:cxnSp>
        <p:nvCxnSpPr>
          <p:cNvPr id="22" name="Straight Connector 21"/>
          <p:cNvCxnSpPr/>
          <p:nvPr/>
        </p:nvCxnSpPr>
        <p:spPr>
          <a:xfrm>
            <a:off x="1702979" y="1712929"/>
            <a:ext cx="0" cy="444586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4DD272-39E5-466D-A7B7-B93AC730260A}"/>
              </a:ext>
            </a:extLst>
          </p:cNvPr>
          <p:cNvSpPr txBox="1"/>
          <p:nvPr/>
        </p:nvSpPr>
        <p:spPr>
          <a:xfrm>
            <a:off x="1941074" y="3594438"/>
            <a:ext cx="8925314" cy="806906"/>
          </a:xfrm>
          <a:prstGeom prst="rect">
            <a:avLst/>
          </a:prstGeom>
          <a:noFill/>
        </p:spPr>
        <p:txBody>
          <a:bodyPr wrap="square" lIns="90000" tIns="46800" rIns="90000" rtlCol="0">
            <a:noAutofit/>
          </a:bodyPr>
          <a:lstStyle/>
          <a:p>
            <a:pPr lvl="0"/>
            <a:r>
              <a:rPr lang="en-US" sz="2400" dirty="0">
                <a:solidFill>
                  <a:srgbClr val="5C6E80"/>
                </a:solidFill>
              </a:rPr>
              <a:t>Reflect on the importance of  building and maintaining personal and professional relationships for support</a:t>
            </a:r>
            <a:endParaRPr lang="en-CA" sz="2400" dirty="0">
              <a:solidFill>
                <a:srgbClr val="5C6E80"/>
              </a:solidFill>
            </a:endParaRPr>
          </a:p>
        </p:txBody>
      </p:sp>
      <p:pic>
        <p:nvPicPr>
          <p:cNvPr id="4" name="Picture 3">
            <a:extLst>
              <a:ext uri="{FF2B5EF4-FFF2-40B4-BE49-F238E27FC236}">
                <a16:creationId xmlns:a16="http://schemas.microsoft.com/office/drawing/2014/main" id="{6951F26A-7709-4E66-B1C9-971F187954E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1116" y="1597813"/>
            <a:ext cx="713769" cy="713769"/>
          </a:xfrm>
          <a:prstGeom prst="rect">
            <a:avLst/>
          </a:prstGeom>
        </p:spPr>
      </p:pic>
      <p:pic>
        <p:nvPicPr>
          <p:cNvPr id="26" name="Picture 25">
            <a:extLst>
              <a:ext uri="{FF2B5EF4-FFF2-40B4-BE49-F238E27FC236}">
                <a16:creationId xmlns:a16="http://schemas.microsoft.com/office/drawing/2014/main" id="{A3963EE0-BD5E-49C0-9571-A79ADB686E3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1116" y="2563977"/>
            <a:ext cx="713769" cy="713769"/>
          </a:xfrm>
          <a:prstGeom prst="rect">
            <a:avLst/>
          </a:prstGeom>
        </p:spPr>
      </p:pic>
      <p:pic>
        <p:nvPicPr>
          <p:cNvPr id="29" name="Picture 28">
            <a:extLst>
              <a:ext uri="{FF2B5EF4-FFF2-40B4-BE49-F238E27FC236}">
                <a16:creationId xmlns:a16="http://schemas.microsoft.com/office/drawing/2014/main" id="{46A2463F-2F57-4AE9-9AE6-78D23EE2D1C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7849" y="4803237"/>
            <a:ext cx="713769" cy="713769"/>
          </a:xfrm>
          <a:prstGeom prst="rect">
            <a:avLst/>
          </a:prstGeom>
        </p:spPr>
      </p:pic>
      <p:sp>
        <p:nvSpPr>
          <p:cNvPr id="15" name="TextBox 14">
            <a:extLst>
              <a:ext uri="{FF2B5EF4-FFF2-40B4-BE49-F238E27FC236}">
                <a16:creationId xmlns:a16="http://schemas.microsoft.com/office/drawing/2014/main" id="{20958E74-8315-4138-A525-DF1803EB04AD}"/>
              </a:ext>
            </a:extLst>
          </p:cNvPr>
          <p:cNvSpPr txBox="1"/>
          <p:nvPr/>
        </p:nvSpPr>
        <p:spPr>
          <a:xfrm>
            <a:off x="1954341" y="2629808"/>
            <a:ext cx="9287331" cy="481580"/>
          </a:xfrm>
          <a:prstGeom prst="rect">
            <a:avLst/>
          </a:prstGeom>
          <a:noFill/>
        </p:spPr>
        <p:txBody>
          <a:bodyPr wrap="square" lIns="90000" tIns="46800" rIns="90000" rtlCol="0">
            <a:noAutofit/>
          </a:bodyPr>
          <a:lstStyle/>
          <a:p>
            <a:pPr lvl="0"/>
            <a:r>
              <a:rPr lang="en-US" sz="2400" dirty="0">
                <a:solidFill>
                  <a:srgbClr val="5C6E80"/>
                </a:solidFill>
              </a:rPr>
              <a:t>Assess how you are managing uncertainty in your transition to residency </a:t>
            </a:r>
            <a:endParaRPr lang="en-CA" sz="2400" dirty="0">
              <a:solidFill>
                <a:srgbClr val="5C6E80"/>
              </a:solidFill>
            </a:endParaRPr>
          </a:p>
        </p:txBody>
      </p:sp>
      <p:pic>
        <p:nvPicPr>
          <p:cNvPr id="16" name="Picture 15">
            <a:extLst>
              <a:ext uri="{FF2B5EF4-FFF2-40B4-BE49-F238E27FC236}">
                <a16:creationId xmlns:a16="http://schemas.microsoft.com/office/drawing/2014/main" id="{C14115D3-8778-4D98-8B34-7F82629831E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1116" y="3594438"/>
            <a:ext cx="713769" cy="713769"/>
          </a:xfrm>
          <a:prstGeom prst="rect">
            <a:avLst/>
          </a:prstGeom>
        </p:spPr>
      </p:pic>
      <p:pic>
        <p:nvPicPr>
          <p:cNvPr id="17" name="Picture 16">
            <a:extLst>
              <a:ext uri="{FF2B5EF4-FFF2-40B4-BE49-F238E27FC236}">
                <a16:creationId xmlns:a16="http://schemas.microsoft.com/office/drawing/2014/main" id="{331F4410-E31F-376D-AF2C-0141734A92D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19681" y="5595550"/>
            <a:ext cx="713769" cy="713769"/>
          </a:xfrm>
          <a:prstGeom prst="rect">
            <a:avLst/>
          </a:prstGeom>
        </p:spPr>
      </p:pic>
      <p:sp>
        <p:nvSpPr>
          <p:cNvPr id="19" name="TextBox 18">
            <a:extLst>
              <a:ext uri="{FF2B5EF4-FFF2-40B4-BE49-F238E27FC236}">
                <a16:creationId xmlns:a16="http://schemas.microsoft.com/office/drawing/2014/main" id="{9624EB0C-63C4-E211-4665-6E1ADEF8AFFF}"/>
              </a:ext>
            </a:extLst>
          </p:cNvPr>
          <p:cNvSpPr txBox="1"/>
          <p:nvPr/>
        </p:nvSpPr>
        <p:spPr>
          <a:xfrm>
            <a:off x="1954341" y="5548981"/>
            <a:ext cx="9161093" cy="806906"/>
          </a:xfrm>
          <a:prstGeom prst="rect">
            <a:avLst/>
          </a:prstGeom>
          <a:noFill/>
        </p:spPr>
        <p:txBody>
          <a:bodyPr wrap="square" lIns="90000" tIns="46800" rIns="90000" rtlCol="0">
            <a:noAutofit/>
          </a:bodyPr>
          <a:lstStyle/>
          <a:p>
            <a:pPr lvl="0"/>
            <a:r>
              <a:rPr lang="en-US" sz="2400" dirty="0">
                <a:solidFill>
                  <a:srgbClr val="5C6E80"/>
                </a:solidFill>
              </a:rPr>
              <a:t>Identify different opportunities to engage with leadership roles and drive change within medicine </a:t>
            </a:r>
            <a:endParaRPr lang="en-CA" sz="2400" dirty="0">
              <a:solidFill>
                <a:srgbClr val="5C6E80"/>
              </a:solidFill>
            </a:endParaRPr>
          </a:p>
        </p:txBody>
      </p:sp>
    </p:spTree>
    <p:custDataLst>
      <p:tags r:id="rId1"/>
    </p:custDataLst>
    <p:extLst>
      <p:ext uri="{BB962C8B-B14F-4D97-AF65-F5344CB8AC3E}">
        <p14:creationId xmlns:p14="http://schemas.microsoft.com/office/powerpoint/2010/main" val="168429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D93B063-2BDC-E592-F41A-5529B2A2361C}"/>
              </a:ext>
            </a:extLst>
          </p:cNvPr>
          <p:cNvGrpSpPr/>
          <p:nvPr/>
        </p:nvGrpSpPr>
        <p:grpSpPr>
          <a:xfrm>
            <a:off x="450227" y="926988"/>
            <a:ext cx="10142248" cy="4378204"/>
            <a:chOff x="1127448" y="2564904"/>
            <a:chExt cx="9294270" cy="2980213"/>
          </a:xfrm>
        </p:grpSpPr>
        <p:sp>
          <p:nvSpPr>
            <p:cNvPr id="9" name="Speech Bubble: Rectangle 8">
              <a:extLst>
                <a:ext uri="{FF2B5EF4-FFF2-40B4-BE49-F238E27FC236}">
                  <a16:creationId xmlns:a16="http://schemas.microsoft.com/office/drawing/2014/main" id="{66D0F635-2467-81D0-80C3-C6A971044663}"/>
                </a:ext>
              </a:extLst>
            </p:cNvPr>
            <p:cNvSpPr/>
            <p:nvPr/>
          </p:nvSpPr>
          <p:spPr>
            <a:xfrm>
              <a:off x="1127448" y="2564904"/>
              <a:ext cx="2232248" cy="2304256"/>
            </a:xfrm>
            <a:prstGeom prst="wedgeRectCallout">
              <a:avLst>
                <a:gd name="adj1" fmla="val -4176"/>
                <a:gd name="adj2" fmla="val 788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0" name="Group 9">
              <a:extLst>
                <a:ext uri="{FF2B5EF4-FFF2-40B4-BE49-F238E27FC236}">
                  <a16:creationId xmlns:a16="http://schemas.microsoft.com/office/drawing/2014/main" id="{667A2643-6862-2A7C-FD28-BD1C6CB934D2}"/>
                </a:ext>
              </a:extLst>
            </p:cNvPr>
            <p:cNvGrpSpPr/>
            <p:nvPr/>
          </p:nvGrpSpPr>
          <p:grpSpPr>
            <a:xfrm>
              <a:off x="1658691" y="3210384"/>
              <a:ext cx="1169762" cy="1013297"/>
              <a:chOff x="1649991" y="3140968"/>
              <a:chExt cx="1169762" cy="1013297"/>
            </a:xfrm>
            <a:solidFill>
              <a:schemeClr val="bg1"/>
            </a:solidFill>
          </p:grpSpPr>
          <p:sp>
            <p:nvSpPr>
              <p:cNvPr id="13" name="Freeform: Shape 12">
                <a:extLst>
                  <a:ext uri="{FF2B5EF4-FFF2-40B4-BE49-F238E27FC236}">
                    <a16:creationId xmlns:a16="http://schemas.microsoft.com/office/drawing/2014/main" id="{82291809-7C6B-787A-C239-B452AC797D49}"/>
                  </a:ext>
                </a:extLst>
              </p:cNvPr>
              <p:cNvSpPr/>
              <p:nvPr/>
            </p:nvSpPr>
            <p:spPr>
              <a:xfrm>
                <a:off x="1649991" y="3140968"/>
                <a:ext cx="540177" cy="1013297"/>
              </a:xfrm>
              <a:custGeom>
                <a:avLst/>
                <a:gdLst/>
                <a:ahLst/>
                <a:cxnLst/>
                <a:rect l="l" t="t" r="r" b="b"/>
                <a:pathLst>
                  <a:path w="540177" h="1013297">
                    <a:moveTo>
                      <a:pt x="423449" y="0"/>
                    </a:moveTo>
                    <a:lnTo>
                      <a:pt x="540177" y="221038"/>
                    </a:lnTo>
                    <a:cubicBezTo>
                      <a:pt x="444973" y="265742"/>
                      <a:pt x="379159" y="310239"/>
                      <a:pt x="342733" y="354530"/>
                    </a:cubicBezTo>
                    <a:cubicBezTo>
                      <a:pt x="306307" y="398820"/>
                      <a:pt x="286025" y="451182"/>
                      <a:pt x="281886"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BD3B5D44-9CF8-0E4B-E956-FC1C58589663}"/>
                  </a:ext>
                </a:extLst>
              </p:cNvPr>
              <p:cNvSpPr/>
              <p:nvPr/>
            </p:nvSpPr>
            <p:spPr>
              <a:xfrm>
                <a:off x="2279576" y="3140968"/>
                <a:ext cx="540177" cy="1013297"/>
              </a:xfrm>
              <a:custGeom>
                <a:avLst/>
                <a:gdLst/>
                <a:ahLst/>
                <a:cxnLst/>
                <a:rect l="l" t="t" r="r" b="b"/>
                <a:pathLst>
                  <a:path w="540177" h="1013297">
                    <a:moveTo>
                      <a:pt x="423449" y="0"/>
                    </a:moveTo>
                    <a:lnTo>
                      <a:pt x="540177" y="221038"/>
                    </a:lnTo>
                    <a:cubicBezTo>
                      <a:pt x="444973" y="265742"/>
                      <a:pt x="379158" y="310239"/>
                      <a:pt x="342733" y="354530"/>
                    </a:cubicBezTo>
                    <a:cubicBezTo>
                      <a:pt x="306307" y="398820"/>
                      <a:pt x="286025" y="451182"/>
                      <a:pt x="281885"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1" name="Rectangle 10">
              <a:extLst>
                <a:ext uri="{FF2B5EF4-FFF2-40B4-BE49-F238E27FC236}">
                  <a16:creationId xmlns:a16="http://schemas.microsoft.com/office/drawing/2014/main" id="{3B97FBCC-5127-AC53-54DE-093750AF8415}"/>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100" cap="all" dirty="0">
                <a:solidFill>
                  <a:schemeClr val="tx2"/>
                </a:solidFill>
              </a:endParaRPr>
            </a:p>
          </p:txBody>
        </p:sp>
        <p:sp>
          <p:nvSpPr>
            <p:cNvPr id="12" name="Rectangle 11">
              <a:extLst>
                <a:ext uri="{FF2B5EF4-FFF2-40B4-BE49-F238E27FC236}">
                  <a16:creationId xmlns:a16="http://schemas.microsoft.com/office/drawing/2014/main" id="{86083F23-9909-008A-2B28-451E76FA04F2}"/>
                </a:ext>
              </a:extLst>
            </p:cNvPr>
            <p:cNvSpPr/>
            <p:nvPr/>
          </p:nvSpPr>
          <p:spPr>
            <a:xfrm>
              <a:off x="2198868" y="5340853"/>
              <a:ext cx="1434780" cy="204264"/>
            </a:xfrm>
            <a:prstGeom prst="rect">
              <a:avLst/>
            </a:prstGeom>
          </p:spPr>
          <p:txBody>
            <a:bodyPr wrap="none">
              <a:spAutoFit/>
            </a:bodyPr>
            <a:lstStyle/>
            <a:p>
              <a:r>
                <a:rPr lang="en-US" sz="1350" cap="all" dirty="0">
                  <a:solidFill>
                    <a:schemeClr val="tx2"/>
                  </a:solidFill>
                </a:rPr>
                <a:t>-- Dr. Kevin </a:t>
              </a:r>
              <a:r>
                <a:rPr lang="en-US" sz="1350" cap="all" dirty="0" err="1">
                  <a:solidFill>
                    <a:schemeClr val="tx2"/>
                  </a:solidFill>
                </a:rPr>
                <a:t>clark</a:t>
              </a:r>
              <a:r>
                <a:rPr lang="en-US" sz="1350" cap="all" dirty="0">
                  <a:solidFill>
                    <a:schemeClr val="tx2"/>
                  </a:solidFill>
                </a:rPr>
                <a:t> </a:t>
              </a:r>
              <a:endParaRPr lang="en-US" sz="1350" dirty="0"/>
            </a:p>
          </p:txBody>
        </p:sp>
      </p:grpSp>
      <p:sp>
        <p:nvSpPr>
          <p:cNvPr id="24" name="TextBox 23">
            <a:extLst>
              <a:ext uri="{FF2B5EF4-FFF2-40B4-BE49-F238E27FC236}">
                <a16:creationId xmlns:a16="http://schemas.microsoft.com/office/drawing/2014/main" id="{B4B51243-9D3D-FE17-F300-8982AAD47935}"/>
              </a:ext>
            </a:extLst>
          </p:cNvPr>
          <p:cNvSpPr txBox="1"/>
          <p:nvPr/>
        </p:nvSpPr>
        <p:spPr>
          <a:xfrm>
            <a:off x="3222596" y="1650073"/>
            <a:ext cx="7104806" cy="1938992"/>
          </a:xfrm>
          <a:prstGeom prst="rect">
            <a:avLst/>
          </a:prstGeom>
          <a:noFill/>
        </p:spPr>
        <p:txBody>
          <a:bodyPr wrap="square">
            <a:spAutoFit/>
          </a:bodyPr>
          <a:lstStyle/>
          <a:p>
            <a:pPr>
              <a:lnSpc>
                <a:spcPct val="100000"/>
              </a:lnSpc>
              <a:spcBef>
                <a:spcPct val="0"/>
              </a:spcBef>
              <a:spcAft>
                <a:spcPts val="1200"/>
              </a:spcAft>
            </a:pPr>
            <a:r>
              <a:rPr lang="en-US" sz="2000" b="0" i="0" dirty="0">
                <a:solidFill>
                  <a:srgbClr val="313537"/>
                </a:solidFill>
                <a:effectLst/>
                <a:latin typeface="Merriweather" panose="00000500000000000000" pitchFamily="2" charset="0"/>
              </a:rPr>
              <a:t>Friends and family... and even my dog. A long quiet walk with my dog in the trails is therapy. I really rely on my colleagues and friends who deal with the same issues as me. It feels great to talk about what we are dealing with and going through and hear similar experiences or knowing someone understands you.</a:t>
            </a:r>
          </a:p>
        </p:txBody>
      </p:sp>
    </p:spTree>
    <p:custDataLst>
      <p:tags r:id="rId1"/>
    </p:custDataLst>
    <p:extLst>
      <p:ext uri="{BB962C8B-B14F-4D97-AF65-F5344CB8AC3E}">
        <p14:creationId xmlns:p14="http://schemas.microsoft.com/office/powerpoint/2010/main" val="877888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E847ACD-4FD6-A2A6-B9C9-66A3F466CD15}"/>
              </a:ext>
            </a:extLst>
          </p:cNvPr>
          <p:cNvGrpSpPr/>
          <p:nvPr/>
        </p:nvGrpSpPr>
        <p:grpSpPr>
          <a:xfrm>
            <a:off x="450227" y="926988"/>
            <a:ext cx="10142248" cy="3385162"/>
            <a:chOff x="1127448" y="2564904"/>
            <a:chExt cx="9294270" cy="2304256"/>
          </a:xfrm>
        </p:grpSpPr>
        <p:sp>
          <p:nvSpPr>
            <p:cNvPr id="5" name="Speech Bubble: Rectangle 4">
              <a:extLst>
                <a:ext uri="{FF2B5EF4-FFF2-40B4-BE49-F238E27FC236}">
                  <a16:creationId xmlns:a16="http://schemas.microsoft.com/office/drawing/2014/main" id="{4A35762C-7343-31C7-C301-C9CA0F0F58C4}"/>
                </a:ext>
              </a:extLst>
            </p:cNvPr>
            <p:cNvSpPr/>
            <p:nvPr/>
          </p:nvSpPr>
          <p:spPr>
            <a:xfrm>
              <a:off x="1127448" y="2564904"/>
              <a:ext cx="2232248" cy="2304256"/>
            </a:xfrm>
            <a:prstGeom prst="wedgeRectCallout">
              <a:avLst>
                <a:gd name="adj1" fmla="val -16467"/>
                <a:gd name="adj2" fmla="val 499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Pause and Reflect</a:t>
              </a:r>
            </a:p>
          </p:txBody>
        </p:sp>
        <p:sp>
          <p:nvSpPr>
            <p:cNvPr id="7" name="Rectangle 6">
              <a:extLst>
                <a:ext uri="{FF2B5EF4-FFF2-40B4-BE49-F238E27FC236}">
                  <a16:creationId xmlns:a16="http://schemas.microsoft.com/office/drawing/2014/main" id="{935F16D5-361F-0D3C-1469-5A4696FCF566}"/>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3600" dirty="0">
                  <a:solidFill>
                    <a:schemeClr val="tx2"/>
                  </a:solidFill>
                </a:rPr>
                <a:t>Who do you lean on when you need support? How did you build these relationships and how do you maintain them? What do you struggle with when building relationships/connections? </a:t>
              </a:r>
            </a:p>
          </p:txBody>
        </p:sp>
      </p:grpSp>
    </p:spTree>
    <p:custDataLst>
      <p:tags r:id="rId1"/>
    </p:custDataLst>
    <p:extLst>
      <p:ext uri="{BB962C8B-B14F-4D97-AF65-F5344CB8AC3E}">
        <p14:creationId xmlns:p14="http://schemas.microsoft.com/office/powerpoint/2010/main" val="2971561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BB9496-E387-BB9F-C0D3-506C08FFDA41}"/>
              </a:ext>
            </a:extLst>
          </p:cNvPr>
          <p:cNvSpPr>
            <a:spLocks noGrp="1"/>
          </p:cNvSpPr>
          <p:nvPr>
            <p:ph type="body" sz="quarter" idx="11"/>
          </p:nvPr>
        </p:nvSpPr>
        <p:spPr>
          <a:xfrm>
            <a:off x="585272" y="338288"/>
            <a:ext cx="10215251" cy="831108"/>
          </a:xfrm>
        </p:spPr>
        <p:txBody>
          <a:bodyPr/>
          <a:lstStyle/>
          <a:p>
            <a:r>
              <a:rPr lang="en-CA" sz="4000" cap="none" dirty="0">
                <a:latin typeface="+mn-lt"/>
              </a:rPr>
              <a:t>Making and Maintaining Connections</a:t>
            </a:r>
          </a:p>
        </p:txBody>
      </p:sp>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1169396"/>
            <a:ext cx="10215251" cy="4896147"/>
          </a:xfrm>
        </p:spPr>
        <p:txBody>
          <a:bodyPr>
            <a:noAutofit/>
          </a:bodyPr>
          <a:lstStyle/>
          <a:p>
            <a:r>
              <a:rPr lang="en-CA" sz="2800" b="1" dirty="0"/>
              <a:t>In the midst of a busy rotation or call schedule, extra time feels precious. </a:t>
            </a:r>
          </a:p>
          <a:p>
            <a:endParaRPr lang="en-CA" sz="2800" dirty="0"/>
          </a:p>
          <a:p>
            <a:r>
              <a:rPr lang="en-CA" sz="2800" dirty="0"/>
              <a:t>What feels like a good use of time:</a:t>
            </a:r>
          </a:p>
          <a:p>
            <a:pPr marL="457200" indent="-457200">
              <a:buFont typeface="Wingdings" panose="05000000000000000000" pitchFamily="2" charset="2"/>
              <a:buChar char="Ø"/>
            </a:pPr>
            <a:r>
              <a:rPr lang="en-CA" sz="2800" dirty="0"/>
              <a:t>Sleeping</a:t>
            </a:r>
          </a:p>
          <a:p>
            <a:pPr marL="457200" indent="-457200">
              <a:buFont typeface="Wingdings" panose="05000000000000000000" pitchFamily="2" charset="2"/>
              <a:buChar char="Ø"/>
            </a:pPr>
            <a:r>
              <a:rPr lang="en-CA" sz="2800" dirty="0"/>
              <a:t>Meeting family</a:t>
            </a:r>
          </a:p>
          <a:p>
            <a:pPr marL="457200" indent="-457200">
              <a:buFont typeface="Wingdings" panose="05000000000000000000" pitchFamily="2" charset="2"/>
              <a:buChar char="Ø"/>
            </a:pPr>
            <a:r>
              <a:rPr lang="en-CA" sz="2800" dirty="0"/>
              <a:t>Going for a walk with friends </a:t>
            </a:r>
          </a:p>
          <a:p>
            <a:pPr marL="457200" indent="-457200">
              <a:buFont typeface="Wingdings" panose="05000000000000000000" pitchFamily="2" charset="2"/>
              <a:buChar char="Ø"/>
            </a:pPr>
            <a:r>
              <a:rPr lang="en-CA" sz="2800" dirty="0"/>
              <a:t>Sitting on the couch and watching your favourite series </a:t>
            </a:r>
          </a:p>
          <a:p>
            <a:pPr marL="457200" indent="-457200">
              <a:buFont typeface="Wingdings" panose="05000000000000000000" pitchFamily="2" charset="2"/>
              <a:buChar char="Ø"/>
            </a:pPr>
            <a:endParaRPr lang="en-CA" sz="2800" dirty="0"/>
          </a:p>
          <a:p>
            <a:endParaRPr lang="en-CA" sz="2800" dirty="0"/>
          </a:p>
        </p:txBody>
      </p:sp>
    </p:spTree>
    <p:custDataLst>
      <p:tags r:id="rId1"/>
    </p:custDataLst>
    <p:extLst>
      <p:ext uri="{BB962C8B-B14F-4D97-AF65-F5344CB8AC3E}">
        <p14:creationId xmlns:p14="http://schemas.microsoft.com/office/powerpoint/2010/main" val="934469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267037"/>
            <a:ext cx="10215251" cy="6311787"/>
          </a:xfrm>
        </p:spPr>
        <p:txBody>
          <a:bodyPr>
            <a:noAutofit/>
          </a:bodyPr>
          <a:lstStyle/>
          <a:p>
            <a:r>
              <a:rPr lang="en-US" sz="2800" b="1" dirty="0"/>
              <a:t>It is essential to make meaningful connections and build positive relationships throughout your residency and career.</a:t>
            </a:r>
            <a:endParaRPr lang="en-CA" sz="2800" dirty="0"/>
          </a:p>
          <a:p>
            <a:endParaRPr lang="en-US" sz="2800" b="1" dirty="0"/>
          </a:p>
          <a:p>
            <a:pPr marL="457200" indent="-457200">
              <a:buFont typeface="Wingdings" panose="05000000000000000000" pitchFamily="2" charset="2"/>
              <a:buChar char="Ø"/>
            </a:pPr>
            <a:r>
              <a:rPr lang="en-US" sz="2800" dirty="0"/>
              <a:t>Take the opportunity to check in during handover rounds</a:t>
            </a:r>
          </a:p>
          <a:p>
            <a:pPr marL="457200" indent="-457200">
              <a:buFont typeface="Wingdings" panose="05000000000000000000" pitchFamily="2" charset="2"/>
              <a:buChar char="Ø"/>
            </a:pPr>
            <a:r>
              <a:rPr lang="en-US" sz="2800" dirty="0"/>
              <a:t>Socialize at Academic Half Days </a:t>
            </a:r>
          </a:p>
          <a:p>
            <a:pPr marL="457200" indent="-457200">
              <a:buFont typeface="Wingdings" panose="05000000000000000000" pitchFamily="2" charset="2"/>
              <a:buChar char="Ø"/>
            </a:pPr>
            <a:r>
              <a:rPr lang="en-US" sz="2800" dirty="0"/>
              <a:t>Reach out and say ‘Hey, can you debrief about case X?’</a:t>
            </a:r>
          </a:p>
          <a:p>
            <a:pPr marL="457200" indent="-457200">
              <a:buFont typeface="Wingdings" panose="05000000000000000000" pitchFamily="2" charset="2"/>
              <a:buChar char="Ø"/>
            </a:pPr>
            <a:r>
              <a:rPr lang="en-US" sz="2800" dirty="0"/>
              <a:t>Push yourself to go to social functions like dinners or pub nights</a:t>
            </a:r>
          </a:p>
          <a:p>
            <a:pPr marL="457200" indent="-457200">
              <a:buFont typeface="Wingdings" panose="05000000000000000000" pitchFamily="2" charset="2"/>
              <a:buChar char="Ø"/>
            </a:pPr>
            <a:endParaRPr lang="en-US" sz="2800" dirty="0"/>
          </a:p>
          <a:p>
            <a:r>
              <a:rPr lang="en-US" sz="2800" dirty="0">
                <a:solidFill>
                  <a:srgbClr val="313537"/>
                </a:solidFill>
              </a:rPr>
              <a:t>T</a:t>
            </a:r>
            <a:r>
              <a:rPr lang="en-US" sz="2800" b="0" i="0" dirty="0">
                <a:solidFill>
                  <a:srgbClr val="313537"/>
                </a:solidFill>
                <a:effectLst/>
              </a:rPr>
              <a:t>alking more about your day may not sound appealing, but the opportunity build and maintain relationships is worth pushing through.</a:t>
            </a:r>
            <a:endParaRPr lang="en-US" sz="2800" dirty="0"/>
          </a:p>
          <a:p>
            <a:endParaRPr lang="en-CA" sz="2800" dirty="0"/>
          </a:p>
        </p:txBody>
      </p:sp>
    </p:spTree>
    <p:custDataLst>
      <p:tags r:id="rId1"/>
    </p:custDataLst>
    <p:extLst>
      <p:ext uri="{BB962C8B-B14F-4D97-AF65-F5344CB8AC3E}">
        <p14:creationId xmlns:p14="http://schemas.microsoft.com/office/powerpoint/2010/main" val="2000445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D93B063-2BDC-E592-F41A-5529B2A2361C}"/>
              </a:ext>
            </a:extLst>
          </p:cNvPr>
          <p:cNvGrpSpPr/>
          <p:nvPr/>
        </p:nvGrpSpPr>
        <p:grpSpPr>
          <a:xfrm>
            <a:off x="450227" y="926988"/>
            <a:ext cx="10142248" cy="4378204"/>
            <a:chOff x="1127448" y="2564904"/>
            <a:chExt cx="9294270" cy="2980213"/>
          </a:xfrm>
        </p:grpSpPr>
        <p:sp>
          <p:nvSpPr>
            <p:cNvPr id="9" name="Speech Bubble: Rectangle 8">
              <a:extLst>
                <a:ext uri="{FF2B5EF4-FFF2-40B4-BE49-F238E27FC236}">
                  <a16:creationId xmlns:a16="http://schemas.microsoft.com/office/drawing/2014/main" id="{66D0F635-2467-81D0-80C3-C6A971044663}"/>
                </a:ext>
              </a:extLst>
            </p:cNvPr>
            <p:cNvSpPr/>
            <p:nvPr/>
          </p:nvSpPr>
          <p:spPr>
            <a:xfrm>
              <a:off x="1127448" y="2564904"/>
              <a:ext cx="2232248" cy="2304256"/>
            </a:xfrm>
            <a:prstGeom prst="wedgeRectCallout">
              <a:avLst>
                <a:gd name="adj1" fmla="val -4176"/>
                <a:gd name="adj2" fmla="val 788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0" name="Group 9">
              <a:extLst>
                <a:ext uri="{FF2B5EF4-FFF2-40B4-BE49-F238E27FC236}">
                  <a16:creationId xmlns:a16="http://schemas.microsoft.com/office/drawing/2014/main" id="{667A2643-6862-2A7C-FD28-BD1C6CB934D2}"/>
                </a:ext>
              </a:extLst>
            </p:cNvPr>
            <p:cNvGrpSpPr/>
            <p:nvPr/>
          </p:nvGrpSpPr>
          <p:grpSpPr>
            <a:xfrm>
              <a:off x="1658691" y="3210384"/>
              <a:ext cx="1169762" cy="1013297"/>
              <a:chOff x="1649991" y="3140968"/>
              <a:chExt cx="1169762" cy="1013297"/>
            </a:xfrm>
            <a:solidFill>
              <a:schemeClr val="bg1"/>
            </a:solidFill>
          </p:grpSpPr>
          <p:sp>
            <p:nvSpPr>
              <p:cNvPr id="13" name="Freeform: Shape 12">
                <a:extLst>
                  <a:ext uri="{FF2B5EF4-FFF2-40B4-BE49-F238E27FC236}">
                    <a16:creationId xmlns:a16="http://schemas.microsoft.com/office/drawing/2014/main" id="{82291809-7C6B-787A-C239-B452AC797D49}"/>
                  </a:ext>
                </a:extLst>
              </p:cNvPr>
              <p:cNvSpPr/>
              <p:nvPr/>
            </p:nvSpPr>
            <p:spPr>
              <a:xfrm>
                <a:off x="1649991" y="3140968"/>
                <a:ext cx="540177" cy="1013297"/>
              </a:xfrm>
              <a:custGeom>
                <a:avLst/>
                <a:gdLst/>
                <a:ahLst/>
                <a:cxnLst/>
                <a:rect l="l" t="t" r="r" b="b"/>
                <a:pathLst>
                  <a:path w="540177" h="1013297">
                    <a:moveTo>
                      <a:pt x="423449" y="0"/>
                    </a:moveTo>
                    <a:lnTo>
                      <a:pt x="540177" y="221038"/>
                    </a:lnTo>
                    <a:cubicBezTo>
                      <a:pt x="444973" y="265742"/>
                      <a:pt x="379159" y="310239"/>
                      <a:pt x="342733" y="354530"/>
                    </a:cubicBezTo>
                    <a:cubicBezTo>
                      <a:pt x="306307" y="398820"/>
                      <a:pt x="286025" y="451182"/>
                      <a:pt x="281886"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BD3B5D44-9CF8-0E4B-E956-FC1C58589663}"/>
                  </a:ext>
                </a:extLst>
              </p:cNvPr>
              <p:cNvSpPr/>
              <p:nvPr/>
            </p:nvSpPr>
            <p:spPr>
              <a:xfrm>
                <a:off x="2279576" y="3140968"/>
                <a:ext cx="540177" cy="1013297"/>
              </a:xfrm>
              <a:custGeom>
                <a:avLst/>
                <a:gdLst/>
                <a:ahLst/>
                <a:cxnLst/>
                <a:rect l="l" t="t" r="r" b="b"/>
                <a:pathLst>
                  <a:path w="540177" h="1013297">
                    <a:moveTo>
                      <a:pt x="423449" y="0"/>
                    </a:moveTo>
                    <a:lnTo>
                      <a:pt x="540177" y="221038"/>
                    </a:lnTo>
                    <a:cubicBezTo>
                      <a:pt x="444973" y="265742"/>
                      <a:pt x="379158" y="310239"/>
                      <a:pt x="342733" y="354530"/>
                    </a:cubicBezTo>
                    <a:cubicBezTo>
                      <a:pt x="306307" y="398820"/>
                      <a:pt x="286025" y="451182"/>
                      <a:pt x="281885"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1" name="Rectangle 10">
              <a:extLst>
                <a:ext uri="{FF2B5EF4-FFF2-40B4-BE49-F238E27FC236}">
                  <a16:creationId xmlns:a16="http://schemas.microsoft.com/office/drawing/2014/main" id="{3B97FBCC-5127-AC53-54DE-093750AF8415}"/>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100" cap="all" dirty="0">
                <a:solidFill>
                  <a:schemeClr val="tx2"/>
                </a:solidFill>
              </a:endParaRPr>
            </a:p>
          </p:txBody>
        </p:sp>
        <p:sp>
          <p:nvSpPr>
            <p:cNvPr id="12" name="Rectangle 11">
              <a:extLst>
                <a:ext uri="{FF2B5EF4-FFF2-40B4-BE49-F238E27FC236}">
                  <a16:creationId xmlns:a16="http://schemas.microsoft.com/office/drawing/2014/main" id="{86083F23-9909-008A-2B28-451E76FA04F2}"/>
                </a:ext>
              </a:extLst>
            </p:cNvPr>
            <p:cNvSpPr/>
            <p:nvPr/>
          </p:nvSpPr>
          <p:spPr>
            <a:xfrm>
              <a:off x="2198868" y="5340853"/>
              <a:ext cx="2059567" cy="204264"/>
            </a:xfrm>
            <a:prstGeom prst="rect">
              <a:avLst/>
            </a:prstGeom>
          </p:spPr>
          <p:txBody>
            <a:bodyPr wrap="none">
              <a:spAutoFit/>
            </a:bodyPr>
            <a:lstStyle/>
            <a:p>
              <a:r>
                <a:rPr lang="en-US" sz="1350" cap="all" dirty="0">
                  <a:solidFill>
                    <a:schemeClr val="tx2"/>
                  </a:solidFill>
                </a:rPr>
                <a:t>-- Dr. Sonia </a:t>
              </a:r>
              <a:r>
                <a:rPr lang="en-US" sz="1350" cap="all" dirty="0" err="1">
                  <a:solidFill>
                    <a:schemeClr val="tx2"/>
                  </a:solidFill>
                </a:rPr>
                <a:t>butterworth</a:t>
              </a:r>
              <a:r>
                <a:rPr lang="en-US" sz="1350" cap="all" dirty="0">
                  <a:solidFill>
                    <a:schemeClr val="tx2"/>
                  </a:solidFill>
                </a:rPr>
                <a:t> </a:t>
              </a:r>
              <a:endParaRPr lang="en-US" sz="1350" dirty="0"/>
            </a:p>
          </p:txBody>
        </p:sp>
      </p:grpSp>
      <p:sp>
        <p:nvSpPr>
          <p:cNvPr id="24" name="TextBox 23">
            <a:extLst>
              <a:ext uri="{FF2B5EF4-FFF2-40B4-BE49-F238E27FC236}">
                <a16:creationId xmlns:a16="http://schemas.microsoft.com/office/drawing/2014/main" id="{B4B51243-9D3D-FE17-F300-8982AAD47935}"/>
              </a:ext>
            </a:extLst>
          </p:cNvPr>
          <p:cNvSpPr txBox="1"/>
          <p:nvPr/>
        </p:nvSpPr>
        <p:spPr>
          <a:xfrm>
            <a:off x="3186903" y="1342296"/>
            <a:ext cx="7104806" cy="2554545"/>
          </a:xfrm>
          <a:prstGeom prst="rect">
            <a:avLst/>
          </a:prstGeom>
          <a:noFill/>
        </p:spPr>
        <p:txBody>
          <a:bodyPr wrap="square">
            <a:spAutoFit/>
          </a:bodyPr>
          <a:lstStyle/>
          <a:p>
            <a:pPr>
              <a:lnSpc>
                <a:spcPct val="100000"/>
              </a:lnSpc>
              <a:spcBef>
                <a:spcPct val="0"/>
              </a:spcBef>
              <a:spcAft>
                <a:spcPts val="1200"/>
              </a:spcAft>
            </a:pPr>
            <a:r>
              <a:rPr lang="en-US" sz="2000" b="0" i="0" dirty="0">
                <a:solidFill>
                  <a:srgbClr val="313537"/>
                </a:solidFill>
                <a:effectLst/>
                <a:latin typeface="Merriweather" panose="00000500000000000000" pitchFamily="2" charset="0"/>
              </a:rPr>
              <a:t>Take the day off on important dates for your closest loved ones - birthdays, anniversaries, a field trip your child is super excited about. Be intentional about recognizing and developing strategies to help you unwind if you've had a particularly difficult day: comfort food, physical, mental, spiritual, rainy day, any day...and let those closest to you know when you've have an especially tough day. </a:t>
            </a:r>
          </a:p>
        </p:txBody>
      </p:sp>
    </p:spTree>
    <p:custDataLst>
      <p:tags r:id="rId1"/>
    </p:custDataLst>
    <p:extLst>
      <p:ext uri="{BB962C8B-B14F-4D97-AF65-F5344CB8AC3E}">
        <p14:creationId xmlns:p14="http://schemas.microsoft.com/office/powerpoint/2010/main" val="4201404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E847ACD-4FD6-A2A6-B9C9-66A3F466CD15}"/>
              </a:ext>
            </a:extLst>
          </p:cNvPr>
          <p:cNvGrpSpPr/>
          <p:nvPr/>
        </p:nvGrpSpPr>
        <p:grpSpPr>
          <a:xfrm>
            <a:off x="450227" y="926988"/>
            <a:ext cx="10142248" cy="3385162"/>
            <a:chOff x="1127448" y="2564904"/>
            <a:chExt cx="9294270" cy="2304256"/>
          </a:xfrm>
        </p:grpSpPr>
        <p:sp>
          <p:nvSpPr>
            <p:cNvPr id="5" name="Speech Bubble: Rectangle 4">
              <a:extLst>
                <a:ext uri="{FF2B5EF4-FFF2-40B4-BE49-F238E27FC236}">
                  <a16:creationId xmlns:a16="http://schemas.microsoft.com/office/drawing/2014/main" id="{4A35762C-7343-31C7-C301-C9CA0F0F58C4}"/>
                </a:ext>
              </a:extLst>
            </p:cNvPr>
            <p:cNvSpPr/>
            <p:nvPr/>
          </p:nvSpPr>
          <p:spPr>
            <a:xfrm>
              <a:off x="1127448" y="2564904"/>
              <a:ext cx="2232248" cy="2304256"/>
            </a:xfrm>
            <a:prstGeom prst="wedgeRectCallout">
              <a:avLst>
                <a:gd name="adj1" fmla="val -16467"/>
                <a:gd name="adj2" fmla="val 499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Pause and Reflect</a:t>
              </a:r>
            </a:p>
          </p:txBody>
        </p:sp>
        <p:sp>
          <p:nvSpPr>
            <p:cNvPr id="7" name="Rectangle 6">
              <a:extLst>
                <a:ext uri="{FF2B5EF4-FFF2-40B4-BE49-F238E27FC236}">
                  <a16:creationId xmlns:a16="http://schemas.microsoft.com/office/drawing/2014/main" id="{935F16D5-361F-0D3C-1469-5A4696FCF566}"/>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3600" dirty="0">
                  <a:solidFill>
                    <a:schemeClr val="tx2"/>
                  </a:solidFill>
                </a:rPr>
                <a:t>What are some practical tips or tricks you have learned that have helped integrate your work and life? </a:t>
              </a:r>
            </a:p>
          </p:txBody>
        </p:sp>
      </p:grpSp>
    </p:spTree>
    <p:custDataLst>
      <p:tags r:id="rId1"/>
    </p:custDataLst>
    <p:extLst>
      <p:ext uri="{BB962C8B-B14F-4D97-AF65-F5344CB8AC3E}">
        <p14:creationId xmlns:p14="http://schemas.microsoft.com/office/powerpoint/2010/main" val="2838080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BB9496-E387-BB9F-C0D3-506C08FFDA41}"/>
              </a:ext>
            </a:extLst>
          </p:cNvPr>
          <p:cNvSpPr>
            <a:spLocks noGrp="1"/>
          </p:cNvSpPr>
          <p:nvPr>
            <p:ph type="body" sz="quarter" idx="11"/>
          </p:nvPr>
        </p:nvSpPr>
        <p:spPr>
          <a:xfrm>
            <a:off x="585272" y="338288"/>
            <a:ext cx="10215251" cy="831108"/>
          </a:xfrm>
        </p:spPr>
        <p:txBody>
          <a:bodyPr/>
          <a:lstStyle/>
          <a:p>
            <a:r>
              <a:rPr lang="en-CA" sz="4000" cap="none" dirty="0">
                <a:latin typeface="+mn-lt"/>
              </a:rPr>
              <a:t>Buffers &amp; Boundaries – Practical Tips &amp; Tricks</a:t>
            </a:r>
          </a:p>
        </p:txBody>
      </p:sp>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1169396"/>
            <a:ext cx="10215251" cy="4896147"/>
          </a:xfrm>
        </p:spPr>
        <p:txBody>
          <a:bodyPr>
            <a:noAutofit/>
          </a:bodyPr>
          <a:lstStyle/>
          <a:p>
            <a:r>
              <a:rPr lang="en-US" sz="2800" b="1" dirty="0"/>
              <a:t>Building buffers which create space and setting boundaries are both key habits to incorporate into your career as early as possible. </a:t>
            </a:r>
            <a:endParaRPr lang="en-CA" sz="2800" dirty="0"/>
          </a:p>
          <a:p>
            <a:r>
              <a:rPr lang="en-CA" sz="2800" dirty="0"/>
              <a:t>Buffers:</a:t>
            </a:r>
          </a:p>
          <a:p>
            <a:pPr marL="457200" indent="-457200">
              <a:buFont typeface="Wingdings" panose="05000000000000000000" pitchFamily="2" charset="2"/>
              <a:buChar char="Ø"/>
            </a:pPr>
            <a:r>
              <a:rPr lang="en-CA" sz="2800" dirty="0"/>
              <a:t>Take time off when you can – use your vacation days</a:t>
            </a:r>
          </a:p>
          <a:p>
            <a:pPr marL="457200" indent="-457200">
              <a:buFont typeface="Wingdings" panose="05000000000000000000" pitchFamily="2" charset="2"/>
              <a:buChar char="Ø"/>
            </a:pPr>
            <a:r>
              <a:rPr lang="en-CA" sz="2800" dirty="0"/>
              <a:t>Use your personal days – look at where things will get busy and plan ahead </a:t>
            </a:r>
          </a:p>
          <a:p>
            <a:pPr marL="457200" indent="-457200">
              <a:buFont typeface="Wingdings" panose="05000000000000000000" pitchFamily="2" charset="2"/>
              <a:buChar char="Ø"/>
            </a:pPr>
            <a:r>
              <a:rPr lang="en-CA" sz="2800" dirty="0"/>
              <a:t>Push yourself to finish your paperwork – do it while everything is fresh in your mind so it does not loom over you</a:t>
            </a:r>
          </a:p>
          <a:p>
            <a:pPr marL="457200" indent="-457200">
              <a:buFont typeface="Wingdings" panose="05000000000000000000" pitchFamily="2" charset="2"/>
              <a:buChar char="Ø"/>
            </a:pPr>
            <a:r>
              <a:rPr lang="en-CA" sz="2800" dirty="0"/>
              <a:t>Find an activity that feels ‘unproductive’ and do it when you need to unplug and shut your brain off</a:t>
            </a:r>
          </a:p>
          <a:p>
            <a:endParaRPr lang="en-CA" sz="2800" dirty="0"/>
          </a:p>
          <a:p>
            <a:endParaRPr lang="en-CA" sz="2800" dirty="0"/>
          </a:p>
        </p:txBody>
      </p:sp>
    </p:spTree>
    <p:custDataLst>
      <p:tags r:id="rId1"/>
    </p:custDataLst>
    <p:extLst>
      <p:ext uri="{BB962C8B-B14F-4D97-AF65-F5344CB8AC3E}">
        <p14:creationId xmlns:p14="http://schemas.microsoft.com/office/powerpoint/2010/main" val="739069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267037"/>
            <a:ext cx="10215251" cy="6311787"/>
          </a:xfrm>
        </p:spPr>
        <p:txBody>
          <a:bodyPr>
            <a:noAutofit/>
          </a:bodyPr>
          <a:lstStyle/>
          <a:p>
            <a:r>
              <a:rPr lang="en-US" sz="2800" b="1" dirty="0"/>
              <a:t>Setting workable boundaries will be a career-long moving target.  </a:t>
            </a:r>
          </a:p>
          <a:p>
            <a:endParaRPr lang="en-US" sz="2800" b="1" dirty="0"/>
          </a:p>
          <a:p>
            <a:r>
              <a:rPr lang="en-US" sz="2800" b="1" dirty="0"/>
              <a:t>Personal. </a:t>
            </a:r>
            <a:r>
              <a:rPr lang="en-US" sz="2800" dirty="0"/>
              <a:t>It takes time and practice to say ‘no’. If you are on home call, is there risk to the patient? Can you defer it to clinic the next day and save your time for more acute cases? </a:t>
            </a:r>
          </a:p>
          <a:p>
            <a:endParaRPr lang="en-US" sz="2800" b="1" dirty="0"/>
          </a:p>
          <a:p>
            <a:r>
              <a:rPr lang="en-US" sz="2800" b="1" dirty="0"/>
              <a:t>Systemic. </a:t>
            </a:r>
            <a:r>
              <a:rPr lang="en-US" sz="2800" dirty="0"/>
              <a:t>Change may need to be addressed in more formal channels. </a:t>
            </a:r>
          </a:p>
          <a:p>
            <a:pPr marL="457200" indent="-457200">
              <a:buFont typeface="Wingdings" panose="05000000000000000000" pitchFamily="2" charset="2"/>
              <a:buChar char="Ø"/>
            </a:pPr>
            <a:r>
              <a:rPr lang="en-US" sz="2800" dirty="0"/>
              <a:t>Some issues can be addressed at the Resident Education Committee; others at the Royal College level </a:t>
            </a:r>
          </a:p>
          <a:p>
            <a:pPr marL="457200" indent="-457200">
              <a:buFont typeface="Wingdings" panose="05000000000000000000" pitchFamily="2" charset="2"/>
              <a:buChar char="Ø"/>
            </a:pPr>
            <a:r>
              <a:rPr lang="en-US" sz="2800" dirty="0"/>
              <a:t>Participate in the review process for your program</a:t>
            </a:r>
          </a:p>
          <a:p>
            <a:pPr marL="457200" indent="-457200">
              <a:buFont typeface="Wingdings" panose="05000000000000000000" pitchFamily="2" charset="2"/>
              <a:buChar char="Ø"/>
            </a:pPr>
            <a:r>
              <a:rPr lang="en-US" sz="2800" dirty="0"/>
              <a:t>Give specific, constructive, critical feedback </a:t>
            </a:r>
          </a:p>
          <a:p>
            <a:pPr marL="457200" indent="-457200">
              <a:buFont typeface="Wingdings" panose="05000000000000000000" pitchFamily="2" charset="2"/>
              <a:buChar char="Ø"/>
            </a:pPr>
            <a:endParaRPr lang="en-US" sz="2800" dirty="0"/>
          </a:p>
          <a:p>
            <a:endParaRPr lang="en-CA" sz="2800" dirty="0"/>
          </a:p>
        </p:txBody>
      </p:sp>
    </p:spTree>
    <p:custDataLst>
      <p:tags r:id="rId1"/>
    </p:custDataLst>
    <p:extLst>
      <p:ext uri="{BB962C8B-B14F-4D97-AF65-F5344CB8AC3E}">
        <p14:creationId xmlns:p14="http://schemas.microsoft.com/office/powerpoint/2010/main" val="4230971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D93B063-2BDC-E592-F41A-5529B2A2361C}"/>
              </a:ext>
            </a:extLst>
          </p:cNvPr>
          <p:cNvGrpSpPr/>
          <p:nvPr/>
        </p:nvGrpSpPr>
        <p:grpSpPr>
          <a:xfrm>
            <a:off x="450227" y="926988"/>
            <a:ext cx="10142248" cy="4378204"/>
            <a:chOff x="1127448" y="2564904"/>
            <a:chExt cx="9294270" cy="2980213"/>
          </a:xfrm>
        </p:grpSpPr>
        <p:sp>
          <p:nvSpPr>
            <p:cNvPr id="9" name="Speech Bubble: Rectangle 8">
              <a:extLst>
                <a:ext uri="{FF2B5EF4-FFF2-40B4-BE49-F238E27FC236}">
                  <a16:creationId xmlns:a16="http://schemas.microsoft.com/office/drawing/2014/main" id="{66D0F635-2467-81D0-80C3-C6A971044663}"/>
                </a:ext>
              </a:extLst>
            </p:cNvPr>
            <p:cNvSpPr/>
            <p:nvPr/>
          </p:nvSpPr>
          <p:spPr>
            <a:xfrm>
              <a:off x="1127448" y="2564904"/>
              <a:ext cx="2232248" cy="2304256"/>
            </a:xfrm>
            <a:prstGeom prst="wedgeRectCallout">
              <a:avLst>
                <a:gd name="adj1" fmla="val -4176"/>
                <a:gd name="adj2" fmla="val 788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0" name="Group 9">
              <a:extLst>
                <a:ext uri="{FF2B5EF4-FFF2-40B4-BE49-F238E27FC236}">
                  <a16:creationId xmlns:a16="http://schemas.microsoft.com/office/drawing/2014/main" id="{667A2643-6862-2A7C-FD28-BD1C6CB934D2}"/>
                </a:ext>
              </a:extLst>
            </p:cNvPr>
            <p:cNvGrpSpPr/>
            <p:nvPr/>
          </p:nvGrpSpPr>
          <p:grpSpPr>
            <a:xfrm>
              <a:off x="1658691" y="3210384"/>
              <a:ext cx="1169762" cy="1013297"/>
              <a:chOff x="1649991" y="3140968"/>
              <a:chExt cx="1169762" cy="1013297"/>
            </a:xfrm>
            <a:solidFill>
              <a:schemeClr val="bg1"/>
            </a:solidFill>
          </p:grpSpPr>
          <p:sp>
            <p:nvSpPr>
              <p:cNvPr id="13" name="Freeform: Shape 12">
                <a:extLst>
                  <a:ext uri="{FF2B5EF4-FFF2-40B4-BE49-F238E27FC236}">
                    <a16:creationId xmlns:a16="http://schemas.microsoft.com/office/drawing/2014/main" id="{82291809-7C6B-787A-C239-B452AC797D49}"/>
                  </a:ext>
                </a:extLst>
              </p:cNvPr>
              <p:cNvSpPr/>
              <p:nvPr/>
            </p:nvSpPr>
            <p:spPr>
              <a:xfrm>
                <a:off x="1649991" y="3140968"/>
                <a:ext cx="540177" cy="1013297"/>
              </a:xfrm>
              <a:custGeom>
                <a:avLst/>
                <a:gdLst/>
                <a:ahLst/>
                <a:cxnLst/>
                <a:rect l="l" t="t" r="r" b="b"/>
                <a:pathLst>
                  <a:path w="540177" h="1013297">
                    <a:moveTo>
                      <a:pt x="423449" y="0"/>
                    </a:moveTo>
                    <a:lnTo>
                      <a:pt x="540177" y="221038"/>
                    </a:lnTo>
                    <a:cubicBezTo>
                      <a:pt x="444973" y="265742"/>
                      <a:pt x="379159" y="310239"/>
                      <a:pt x="342733" y="354530"/>
                    </a:cubicBezTo>
                    <a:cubicBezTo>
                      <a:pt x="306307" y="398820"/>
                      <a:pt x="286025" y="451182"/>
                      <a:pt x="281886"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BD3B5D44-9CF8-0E4B-E956-FC1C58589663}"/>
                  </a:ext>
                </a:extLst>
              </p:cNvPr>
              <p:cNvSpPr/>
              <p:nvPr/>
            </p:nvSpPr>
            <p:spPr>
              <a:xfrm>
                <a:off x="2279576" y="3140968"/>
                <a:ext cx="540177" cy="1013297"/>
              </a:xfrm>
              <a:custGeom>
                <a:avLst/>
                <a:gdLst/>
                <a:ahLst/>
                <a:cxnLst/>
                <a:rect l="l" t="t" r="r" b="b"/>
                <a:pathLst>
                  <a:path w="540177" h="1013297">
                    <a:moveTo>
                      <a:pt x="423449" y="0"/>
                    </a:moveTo>
                    <a:lnTo>
                      <a:pt x="540177" y="221038"/>
                    </a:lnTo>
                    <a:cubicBezTo>
                      <a:pt x="444973" y="265742"/>
                      <a:pt x="379158" y="310239"/>
                      <a:pt x="342733" y="354530"/>
                    </a:cubicBezTo>
                    <a:cubicBezTo>
                      <a:pt x="306307" y="398820"/>
                      <a:pt x="286025" y="451182"/>
                      <a:pt x="281885"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1" name="Rectangle 10">
              <a:extLst>
                <a:ext uri="{FF2B5EF4-FFF2-40B4-BE49-F238E27FC236}">
                  <a16:creationId xmlns:a16="http://schemas.microsoft.com/office/drawing/2014/main" id="{3B97FBCC-5127-AC53-54DE-093750AF8415}"/>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100" cap="all" dirty="0">
                <a:solidFill>
                  <a:schemeClr val="tx2"/>
                </a:solidFill>
              </a:endParaRPr>
            </a:p>
          </p:txBody>
        </p:sp>
        <p:sp>
          <p:nvSpPr>
            <p:cNvPr id="12" name="Rectangle 11">
              <a:extLst>
                <a:ext uri="{FF2B5EF4-FFF2-40B4-BE49-F238E27FC236}">
                  <a16:creationId xmlns:a16="http://schemas.microsoft.com/office/drawing/2014/main" id="{86083F23-9909-008A-2B28-451E76FA04F2}"/>
                </a:ext>
              </a:extLst>
            </p:cNvPr>
            <p:cNvSpPr/>
            <p:nvPr/>
          </p:nvSpPr>
          <p:spPr>
            <a:xfrm>
              <a:off x="2198868" y="5340853"/>
              <a:ext cx="1501943" cy="204264"/>
            </a:xfrm>
            <a:prstGeom prst="rect">
              <a:avLst/>
            </a:prstGeom>
          </p:spPr>
          <p:txBody>
            <a:bodyPr wrap="none">
              <a:spAutoFit/>
            </a:bodyPr>
            <a:lstStyle/>
            <a:p>
              <a:r>
                <a:rPr lang="en-US" sz="1350" cap="all" dirty="0">
                  <a:solidFill>
                    <a:schemeClr val="tx2"/>
                  </a:solidFill>
                </a:rPr>
                <a:t>-- Dr. David </a:t>
              </a:r>
              <a:r>
                <a:rPr lang="en-US" sz="1350" cap="all" dirty="0" err="1">
                  <a:solidFill>
                    <a:schemeClr val="tx2"/>
                  </a:solidFill>
                </a:rPr>
                <a:t>oliver</a:t>
              </a:r>
              <a:r>
                <a:rPr lang="en-US" sz="1350" cap="all" dirty="0">
                  <a:solidFill>
                    <a:schemeClr val="tx2"/>
                  </a:solidFill>
                </a:rPr>
                <a:t> </a:t>
              </a:r>
              <a:endParaRPr lang="en-US" sz="1350" dirty="0"/>
            </a:p>
          </p:txBody>
        </p:sp>
      </p:grpSp>
      <p:sp>
        <p:nvSpPr>
          <p:cNvPr id="24" name="TextBox 23">
            <a:extLst>
              <a:ext uri="{FF2B5EF4-FFF2-40B4-BE49-F238E27FC236}">
                <a16:creationId xmlns:a16="http://schemas.microsoft.com/office/drawing/2014/main" id="{B4B51243-9D3D-FE17-F300-8982AAD47935}"/>
              </a:ext>
            </a:extLst>
          </p:cNvPr>
          <p:cNvSpPr txBox="1"/>
          <p:nvPr/>
        </p:nvSpPr>
        <p:spPr>
          <a:xfrm>
            <a:off x="3258375" y="1650073"/>
            <a:ext cx="7104806" cy="1938992"/>
          </a:xfrm>
          <a:prstGeom prst="rect">
            <a:avLst/>
          </a:prstGeom>
          <a:noFill/>
        </p:spPr>
        <p:txBody>
          <a:bodyPr wrap="square">
            <a:spAutoFit/>
          </a:bodyPr>
          <a:lstStyle/>
          <a:p>
            <a:pPr>
              <a:lnSpc>
                <a:spcPct val="100000"/>
              </a:lnSpc>
              <a:spcBef>
                <a:spcPct val="0"/>
              </a:spcBef>
              <a:spcAft>
                <a:spcPts val="1200"/>
              </a:spcAft>
            </a:pPr>
            <a:r>
              <a:rPr lang="en-US" sz="2400" b="0" i="0" dirty="0">
                <a:solidFill>
                  <a:srgbClr val="313537"/>
                </a:solidFill>
                <a:effectLst/>
                <a:latin typeface="Merriweather" panose="00000500000000000000" pitchFamily="2" charset="0"/>
              </a:rPr>
              <a:t>Doctors carry responsibility, risk, uncertainty, and self doubt. We make difficult decisions and witness harrowing scenarios weekly—that’s the nature of being a doctor. And, being human, it can get to us. </a:t>
            </a:r>
          </a:p>
        </p:txBody>
      </p:sp>
    </p:spTree>
    <p:custDataLst>
      <p:tags r:id="rId1"/>
    </p:custDataLst>
    <p:extLst>
      <p:ext uri="{BB962C8B-B14F-4D97-AF65-F5344CB8AC3E}">
        <p14:creationId xmlns:p14="http://schemas.microsoft.com/office/powerpoint/2010/main" val="537736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E847ACD-4FD6-A2A6-B9C9-66A3F466CD15}"/>
              </a:ext>
            </a:extLst>
          </p:cNvPr>
          <p:cNvGrpSpPr/>
          <p:nvPr/>
        </p:nvGrpSpPr>
        <p:grpSpPr>
          <a:xfrm>
            <a:off x="450227" y="926988"/>
            <a:ext cx="10142248" cy="3385162"/>
            <a:chOff x="1127448" y="2564904"/>
            <a:chExt cx="9294270" cy="2304256"/>
          </a:xfrm>
        </p:grpSpPr>
        <p:sp>
          <p:nvSpPr>
            <p:cNvPr id="5" name="Speech Bubble: Rectangle 4">
              <a:extLst>
                <a:ext uri="{FF2B5EF4-FFF2-40B4-BE49-F238E27FC236}">
                  <a16:creationId xmlns:a16="http://schemas.microsoft.com/office/drawing/2014/main" id="{4A35762C-7343-31C7-C301-C9CA0F0F58C4}"/>
                </a:ext>
              </a:extLst>
            </p:cNvPr>
            <p:cNvSpPr/>
            <p:nvPr/>
          </p:nvSpPr>
          <p:spPr>
            <a:xfrm>
              <a:off x="1127448" y="2564904"/>
              <a:ext cx="2232248" cy="2304256"/>
            </a:xfrm>
            <a:prstGeom prst="wedgeRectCallout">
              <a:avLst>
                <a:gd name="adj1" fmla="val -16467"/>
                <a:gd name="adj2" fmla="val 499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Pause and Reflect</a:t>
              </a:r>
            </a:p>
          </p:txBody>
        </p:sp>
        <p:sp>
          <p:nvSpPr>
            <p:cNvPr id="7" name="Rectangle 6">
              <a:extLst>
                <a:ext uri="{FF2B5EF4-FFF2-40B4-BE49-F238E27FC236}">
                  <a16:creationId xmlns:a16="http://schemas.microsoft.com/office/drawing/2014/main" id="{935F16D5-361F-0D3C-1469-5A4696FCF566}"/>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3600" dirty="0">
                  <a:solidFill>
                    <a:schemeClr val="tx2"/>
                  </a:solidFill>
                </a:rPr>
                <a:t>Have you experienced feelings of being overwhelmed? What were the symptoms that you first noticed? What did you do to manage and move forward? </a:t>
              </a:r>
            </a:p>
          </p:txBody>
        </p:sp>
      </p:grpSp>
    </p:spTree>
    <p:custDataLst>
      <p:tags r:id="rId1"/>
    </p:custDataLst>
    <p:extLst>
      <p:ext uri="{BB962C8B-B14F-4D97-AF65-F5344CB8AC3E}">
        <p14:creationId xmlns:p14="http://schemas.microsoft.com/office/powerpoint/2010/main" val="389171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438070" y="1323841"/>
            <a:ext cx="10215251" cy="4896147"/>
          </a:xfrm>
        </p:spPr>
        <p:txBody>
          <a:bodyPr>
            <a:noAutofit/>
          </a:bodyPr>
          <a:lstStyle/>
          <a:p>
            <a:endParaRPr lang="en-CA" sz="2800" dirty="0"/>
          </a:p>
          <a:p>
            <a:pPr marL="457200" indent="-457200">
              <a:buFont typeface="+mj-lt"/>
              <a:buAutoNum type="arabicPeriod"/>
            </a:pPr>
            <a:r>
              <a:rPr lang="en-CA" dirty="0">
                <a:hlinkClick r:id="rId4" action="ppaction://hlinksldjump"/>
              </a:rPr>
              <a:t>Medicine medicine as meaningful work </a:t>
            </a:r>
            <a:endParaRPr lang="en-CA" dirty="0"/>
          </a:p>
          <a:p>
            <a:pPr marL="457200" indent="-457200">
              <a:buFont typeface="+mj-lt"/>
              <a:buAutoNum type="arabicPeriod"/>
            </a:pPr>
            <a:r>
              <a:rPr lang="en-CA" dirty="0">
                <a:hlinkClick r:id="rId5" action="ppaction://hlinksldjump"/>
              </a:rPr>
              <a:t>Going above and beyond</a:t>
            </a:r>
            <a:endParaRPr lang="en-CA" dirty="0"/>
          </a:p>
          <a:p>
            <a:pPr marL="457200" indent="-457200">
              <a:buFont typeface="+mj-lt"/>
              <a:buAutoNum type="arabicPeriod"/>
            </a:pPr>
            <a:r>
              <a:rPr lang="en-CA" dirty="0">
                <a:hlinkClick r:id="rId6" action="ppaction://hlinksldjump"/>
              </a:rPr>
              <a:t>Expectations vs. reality</a:t>
            </a:r>
            <a:endParaRPr lang="en-CA" dirty="0"/>
          </a:p>
          <a:p>
            <a:pPr marL="457200" indent="-457200">
              <a:buFont typeface="+mj-lt"/>
              <a:buAutoNum type="arabicPeriod"/>
            </a:pPr>
            <a:r>
              <a:rPr lang="en-CA" dirty="0">
                <a:hlinkClick r:id="rId7" action="ppaction://hlinksldjump"/>
              </a:rPr>
              <a:t>Pressure points</a:t>
            </a:r>
            <a:endParaRPr lang="en-CA" dirty="0"/>
          </a:p>
          <a:p>
            <a:pPr marL="457200" indent="-457200">
              <a:buFont typeface="+mj-lt"/>
              <a:buAutoNum type="arabicPeriod"/>
            </a:pPr>
            <a:r>
              <a:rPr lang="en-CA" dirty="0">
                <a:hlinkClick r:id="rId8" action="ppaction://hlinksldjump"/>
              </a:rPr>
              <a:t>Connections and support </a:t>
            </a:r>
            <a:endParaRPr lang="en-CA" dirty="0"/>
          </a:p>
          <a:p>
            <a:pPr marL="457200" indent="-457200">
              <a:buFont typeface="+mj-lt"/>
              <a:buAutoNum type="arabicPeriod"/>
            </a:pPr>
            <a:r>
              <a:rPr lang="en-CA" dirty="0">
                <a:hlinkClick r:id="rId9" action="ppaction://hlinksldjump"/>
              </a:rPr>
              <a:t>Buffers and boundaries </a:t>
            </a:r>
            <a:endParaRPr lang="en-CA" dirty="0"/>
          </a:p>
          <a:p>
            <a:pPr marL="457200" indent="-457200">
              <a:buFont typeface="+mj-lt"/>
              <a:buAutoNum type="arabicPeriod"/>
            </a:pPr>
            <a:r>
              <a:rPr lang="en-CA" dirty="0">
                <a:hlinkClick r:id="rId10" action="ppaction://hlinksldjump"/>
              </a:rPr>
              <a:t>Feeling overwhelmed and burnout </a:t>
            </a:r>
            <a:endParaRPr lang="en-CA" dirty="0"/>
          </a:p>
          <a:p>
            <a:pPr marL="457200" indent="-457200">
              <a:buFont typeface="+mj-lt"/>
              <a:buAutoNum type="arabicPeriod"/>
            </a:pPr>
            <a:r>
              <a:rPr lang="en-CA" dirty="0">
                <a:hlinkClick r:id="rId11" action="ppaction://hlinksldjump"/>
              </a:rPr>
              <a:t>Passion projects</a:t>
            </a:r>
            <a:endParaRPr lang="en-CA" dirty="0"/>
          </a:p>
        </p:txBody>
      </p:sp>
      <p:sp>
        <p:nvSpPr>
          <p:cNvPr id="4" name="Text Placeholder 2">
            <a:extLst>
              <a:ext uri="{FF2B5EF4-FFF2-40B4-BE49-F238E27FC236}">
                <a16:creationId xmlns:a16="http://schemas.microsoft.com/office/drawing/2014/main" id="{B8881388-97BE-9048-B2C2-EFA587B79B80}"/>
              </a:ext>
            </a:extLst>
          </p:cNvPr>
          <p:cNvSpPr>
            <a:spLocks noGrp="1"/>
          </p:cNvSpPr>
          <p:nvPr>
            <p:ph type="body" sz="quarter" idx="11"/>
          </p:nvPr>
        </p:nvSpPr>
        <p:spPr>
          <a:xfrm>
            <a:off x="607346" y="638012"/>
            <a:ext cx="10215251" cy="831108"/>
          </a:xfrm>
        </p:spPr>
        <p:txBody>
          <a:bodyPr/>
          <a:lstStyle/>
          <a:p>
            <a:r>
              <a:rPr lang="en-CA" dirty="0">
                <a:latin typeface="+mn-lt"/>
              </a:rPr>
              <a:t>Table of contents</a:t>
            </a:r>
          </a:p>
        </p:txBody>
      </p:sp>
    </p:spTree>
    <p:custDataLst>
      <p:tags r:id="rId1"/>
    </p:custDataLst>
    <p:extLst>
      <p:ext uri="{BB962C8B-B14F-4D97-AF65-F5344CB8AC3E}">
        <p14:creationId xmlns:p14="http://schemas.microsoft.com/office/powerpoint/2010/main" val="938657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BB9496-E387-BB9F-C0D3-506C08FFDA41}"/>
              </a:ext>
            </a:extLst>
          </p:cNvPr>
          <p:cNvSpPr>
            <a:spLocks noGrp="1"/>
          </p:cNvSpPr>
          <p:nvPr>
            <p:ph type="body" sz="quarter" idx="11"/>
          </p:nvPr>
        </p:nvSpPr>
        <p:spPr>
          <a:xfrm>
            <a:off x="585272" y="338288"/>
            <a:ext cx="10215251" cy="831108"/>
          </a:xfrm>
        </p:spPr>
        <p:txBody>
          <a:bodyPr/>
          <a:lstStyle/>
          <a:p>
            <a:r>
              <a:rPr lang="en-CA" sz="4000" cap="none" dirty="0">
                <a:latin typeface="+mn-lt"/>
              </a:rPr>
              <a:t>Seeking Support – Burnout </a:t>
            </a:r>
          </a:p>
        </p:txBody>
      </p:sp>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1169396"/>
            <a:ext cx="10215251" cy="4896147"/>
          </a:xfrm>
        </p:spPr>
        <p:txBody>
          <a:bodyPr>
            <a:noAutofit/>
          </a:bodyPr>
          <a:lstStyle/>
          <a:p>
            <a:r>
              <a:rPr lang="en-US" sz="2800" b="1" dirty="0"/>
              <a:t>The  Maslach Burnout Inventory Manual defines burnout as “a psychological syndrome of emotional exhaustion, depersonalization and reduced personal accomplishment.”</a:t>
            </a:r>
          </a:p>
          <a:p>
            <a:endParaRPr lang="en-US" sz="2800" b="1" dirty="0"/>
          </a:p>
          <a:p>
            <a:r>
              <a:rPr lang="en-US" sz="2800" dirty="0"/>
              <a:t>According to the  CMA National Physician Health, 30% of physicians and residents report high levels of burnout — with medical residents, women and early-career physicians at the greatest risk. </a:t>
            </a:r>
            <a:endParaRPr lang="en-CA" sz="2800" dirty="0"/>
          </a:p>
          <a:p>
            <a:endParaRPr lang="en-CA" sz="2800" dirty="0"/>
          </a:p>
        </p:txBody>
      </p:sp>
    </p:spTree>
    <p:custDataLst>
      <p:tags r:id="rId1"/>
    </p:custDataLst>
    <p:extLst>
      <p:ext uri="{BB962C8B-B14F-4D97-AF65-F5344CB8AC3E}">
        <p14:creationId xmlns:p14="http://schemas.microsoft.com/office/powerpoint/2010/main" val="2475288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339866" y="161841"/>
            <a:ext cx="10460658" cy="6311787"/>
          </a:xfrm>
        </p:spPr>
        <p:txBody>
          <a:bodyPr>
            <a:noAutofit/>
          </a:bodyPr>
          <a:lstStyle/>
          <a:p>
            <a:r>
              <a:rPr lang="en-US" sz="2800" b="1" dirty="0"/>
              <a:t>It is paramount to know the warning signs and symptoms of burnout, in yourself and in others:  </a:t>
            </a:r>
            <a:endParaRPr lang="en-US" sz="2800" dirty="0"/>
          </a:p>
          <a:p>
            <a:pPr marL="457200" indent="-457200">
              <a:buFont typeface="Wingdings" panose="05000000000000000000" pitchFamily="2" charset="2"/>
              <a:buChar char="Ø"/>
            </a:pPr>
            <a:r>
              <a:rPr lang="en-US" sz="2800" dirty="0"/>
              <a:t>Feelings of alienation from work and work related activities including emotional distancing</a:t>
            </a:r>
          </a:p>
          <a:p>
            <a:pPr marL="457200" indent="-457200">
              <a:buFont typeface="Wingdings" panose="05000000000000000000" pitchFamily="2" charset="2"/>
              <a:buChar char="Ø"/>
            </a:pPr>
            <a:r>
              <a:rPr lang="en-US" sz="2800" b="0" i="0" dirty="0">
                <a:solidFill>
                  <a:srgbClr val="313537"/>
                </a:solidFill>
                <a:effectLst/>
              </a:rPr>
              <a:t>Feelings of physical and emotional exhaustion, including feeling drained no matter how much sleep you get</a:t>
            </a:r>
          </a:p>
          <a:p>
            <a:pPr marL="457200" indent="-457200">
              <a:buFont typeface="Wingdings" panose="05000000000000000000" pitchFamily="2" charset="2"/>
              <a:buChar char="Ø"/>
            </a:pPr>
            <a:r>
              <a:rPr lang="en-US" sz="2800" dirty="0"/>
              <a:t>Being unmotivated to get work done</a:t>
            </a:r>
          </a:p>
          <a:p>
            <a:pPr marL="457200" indent="-457200">
              <a:buFont typeface="Wingdings" panose="05000000000000000000" pitchFamily="2" charset="2"/>
              <a:buChar char="Ø"/>
            </a:pPr>
            <a:r>
              <a:rPr lang="en-US" sz="2800" dirty="0"/>
              <a:t>Having difficulty doing everyday tasks at work or at home </a:t>
            </a:r>
          </a:p>
          <a:p>
            <a:pPr marL="457200" indent="-457200">
              <a:buFont typeface="Wingdings" panose="05000000000000000000" pitchFamily="2" charset="2"/>
              <a:buChar char="Ø"/>
            </a:pPr>
            <a:r>
              <a:rPr lang="en-US" sz="2800" dirty="0"/>
              <a:t>Headaches or intestinal issues </a:t>
            </a:r>
          </a:p>
          <a:p>
            <a:endParaRPr lang="en-US" sz="2800" dirty="0"/>
          </a:p>
          <a:p>
            <a:r>
              <a:rPr lang="en-US" sz="2800" dirty="0"/>
              <a:t>It can be difficult to reach out - struggling to reach out to colleagues you normally would can be an early warning sign. </a:t>
            </a:r>
          </a:p>
          <a:p>
            <a:endParaRPr lang="en-CA" sz="2800" dirty="0"/>
          </a:p>
        </p:txBody>
      </p:sp>
    </p:spTree>
    <p:custDataLst>
      <p:tags r:id="rId1"/>
    </p:custDataLst>
    <p:extLst>
      <p:ext uri="{BB962C8B-B14F-4D97-AF65-F5344CB8AC3E}">
        <p14:creationId xmlns:p14="http://schemas.microsoft.com/office/powerpoint/2010/main" val="2392199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D93B063-2BDC-E592-F41A-5529B2A2361C}"/>
              </a:ext>
            </a:extLst>
          </p:cNvPr>
          <p:cNvGrpSpPr/>
          <p:nvPr/>
        </p:nvGrpSpPr>
        <p:grpSpPr>
          <a:xfrm>
            <a:off x="328354" y="342396"/>
            <a:ext cx="9357320" cy="3047464"/>
            <a:chOff x="1127448" y="2564904"/>
            <a:chExt cx="9294270" cy="3079151"/>
          </a:xfrm>
        </p:grpSpPr>
        <p:sp>
          <p:nvSpPr>
            <p:cNvPr id="9" name="Speech Bubble: Rectangle 8">
              <a:extLst>
                <a:ext uri="{FF2B5EF4-FFF2-40B4-BE49-F238E27FC236}">
                  <a16:creationId xmlns:a16="http://schemas.microsoft.com/office/drawing/2014/main" id="{66D0F635-2467-81D0-80C3-C6A971044663}"/>
                </a:ext>
              </a:extLst>
            </p:cNvPr>
            <p:cNvSpPr/>
            <p:nvPr/>
          </p:nvSpPr>
          <p:spPr>
            <a:xfrm>
              <a:off x="1127448" y="2564904"/>
              <a:ext cx="2232248" cy="2304256"/>
            </a:xfrm>
            <a:prstGeom prst="wedgeRectCallout">
              <a:avLst>
                <a:gd name="adj1" fmla="val -4176"/>
                <a:gd name="adj2" fmla="val 788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0" name="Group 9">
              <a:extLst>
                <a:ext uri="{FF2B5EF4-FFF2-40B4-BE49-F238E27FC236}">
                  <a16:creationId xmlns:a16="http://schemas.microsoft.com/office/drawing/2014/main" id="{667A2643-6862-2A7C-FD28-BD1C6CB934D2}"/>
                </a:ext>
              </a:extLst>
            </p:cNvPr>
            <p:cNvGrpSpPr/>
            <p:nvPr/>
          </p:nvGrpSpPr>
          <p:grpSpPr>
            <a:xfrm>
              <a:off x="1658691" y="3210384"/>
              <a:ext cx="1169762" cy="1013297"/>
              <a:chOff x="1649991" y="3140968"/>
              <a:chExt cx="1169762" cy="1013297"/>
            </a:xfrm>
            <a:solidFill>
              <a:schemeClr val="bg1"/>
            </a:solidFill>
          </p:grpSpPr>
          <p:sp>
            <p:nvSpPr>
              <p:cNvPr id="13" name="Freeform: Shape 12">
                <a:extLst>
                  <a:ext uri="{FF2B5EF4-FFF2-40B4-BE49-F238E27FC236}">
                    <a16:creationId xmlns:a16="http://schemas.microsoft.com/office/drawing/2014/main" id="{82291809-7C6B-787A-C239-B452AC797D49}"/>
                  </a:ext>
                </a:extLst>
              </p:cNvPr>
              <p:cNvSpPr/>
              <p:nvPr/>
            </p:nvSpPr>
            <p:spPr>
              <a:xfrm>
                <a:off x="1649991" y="3140968"/>
                <a:ext cx="540177" cy="1013297"/>
              </a:xfrm>
              <a:custGeom>
                <a:avLst/>
                <a:gdLst/>
                <a:ahLst/>
                <a:cxnLst/>
                <a:rect l="l" t="t" r="r" b="b"/>
                <a:pathLst>
                  <a:path w="540177" h="1013297">
                    <a:moveTo>
                      <a:pt x="423449" y="0"/>
                    </a:moveTo>
                    <a:lnTo>
                      <a:pt x="540177" y="221038"/>
                    </a:lnTo>
                    <a:cubicBezTo>
                      <a:pt x="444973" y="265742"/>
                      <a:pt x="379159" y="310239"/>
                      <a:pt x="342733" y="354530"/>
                    </a:cubicBezTo>
                    <a:cubicBezTo>
                      <a:pt x="306307" y="398820"/>
                      <a:pt x="286025" y="451182"/>
                      <a:pt x="281886"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BD3B5D44-9CF8-0E4B-E956-FC1C58589663}"/>
                  </a:ext>
                </a:extLst>
              </p:cNvPr>
              <p:cNvSpPr/>
              <p:nvPr/>
            </p:nvSpPr>
            <p:spPr>
              <a:xfrm>
                <a:off x="2279576" y="3140968"/>
                <a:ext cx="540177" cy="1013297"/>
              </a:xfrm>
              <a:custGeom>
                <a:avLst/>
                <a:gdLst/>
                <a:ahLst/>
                <a:cxnLst/>
                <a:rect l="l" t="t" r="r" b="b"/>
                <a:pathLst>
                  <a:path w="540177" h="1013297">
                    <a:moveTo>
                      <a:pt x="423449" y="0"/>
                    </a:moveTo>
                    <a:lnTo>
                      <a:pt x="540177" y="221038"/>
                    </a:lnTo>
                    <a:cubicBezTo>
                      <a:pt x="444973" y="265742"/>
                      <a:pt x="379158" y="310239"/>
                      <a:pt x="342733" y="354530"/>
                    </a:cubicBezTo>
                    <a:cubicBezTo>
                      <a:pt x="306307" y="398820"/>
                      <a:pt x="286025" y="451182"/>
                      <a:pt x="281885"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1" name="Rectangle 10">
              <a:extLst>
                <a:ext uri="{FF2B5EF4-FFF2-40B4-BE49-F238E27FC236}">
                  <a16:creationId xmlns:a16="http://schemas.microsoft.com/office/drawing/2014/main" id="{3B97FBCC-5127-AC53-54DE-093750AF8415}"/>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100" cap="all" dirty="0">
                <a:solidFill>
                  <a:schemeClr val="tx2"/>
                </a:solidFill>
              </a:endParaRPr>
            </a:p>
          </p:txBody>
        </p:sp>
        <p:sp>
          <p:nvSpPr>
            <p:cNvPr id="12" name="Rectangle 11">
              <a:extLst>
                <a:ext uri="{FF2B5EF4-FFF2-40B4-BE49-F238E27FC236}">
                  <a16:creationId xmlns:a16="http://schemas.microsoft.com/office/drawing/2014/main" id="{86083F23-9909-008A-2B28-451E76FA04F2}"/>
                </a:ext>
              </a:extLst>
            </p:cNvPr>
            <p:cNvSpPr/>
            <p:nvPr/>
          </p:nvSpPr>
          <p:spPr>
            <a:xfrm>
              <a:off x="2198868" y="5340853"/>
              <a:ext cx="1588573" cy="303202"/>
            </a:xfrm>
            <a:prstGeom prst="rect">
              <a:avLst/>
            </a:prstGeom>
          </p:spPr>
          <p:txBody>
            <a:bodyPr wrap="none">
              <a:spAutoFit/>
            </a:bodyPr>
            <a:lstStyle/>
            <a:p>
              <a:r>
                <a:rPr lang="en-US" sz="1350" cap="all" dirty="0">
                  <a:solidFill>
                    <a:schemeClr val="tx2"/>
                  </a:solidFill>
                </a:rPr>
                <a:t>-- Dr. Elisabet </a:t>
              </a:r>
              <a:r>
                <a:rPr lang="en-US" sz="1350" cap="all" dirty="0" err="1">
                  <a:solidFill>
                    <a:schemeClr val="tx2"/>
                  </a:solidFill>
                </a:rPr>
                <a:t>joa</a:t>
              </a:r>
              <a:r>
                <a:rPr lang="en-US" sz="1350" cap="all" dirty="0">
                  <a:solidFill>
                    <a:schemeClr val="tx2"/>
                  </a:solidFill>
                </a:rPr>
                <a:t> </a:t>
              </a:r>
              <a:endParaRPr lang="en-US" sz="1350" dirty="0"/>
            </a:p>
          </p:txBody>
        </p:sp>
      </p:grpSp>
      <p:sp>
        <p:nvSpPr>
          <p:cNvPr id="24" name="TextBox 23">
            <a:extLst>
              <a:ext uri="{FF2B5EF4-FFF2-40B4-BE49-F238E27FC236}">
                <a16:creationId xmlns:a16="http://schemas.microsoft.com/office/drawing/2014/main" id="{B4B51243-9D3D-FE17-F300-8982AAD47935}"/>
              </a:ext>
            </a:extLst>
          </p:cNvPr>
          <p:cNvSpPr txBox="1"/>
          <p:nvPr/>
        </p:nvSpPr>
        <p:spPr>
          <a:xfrm>
            <a:off x="2655461" y="401629"/>
            <a:ext cx="6950495" cy="2246769"/>
          </a:xfrm>
          <a:prstGeom prst="rect">
            <a:avLst/>
          </a:prstGeom>
          <a:noFill/>
        </p:spPr>
        <p:txBody>
          <a:bodyPr wrap="square">
            <a:spAutoFit/>
          </a:bodyPr>
          <a:lstStyle/>
          <a:p>
            <a:pPr>
              <a:lnSpc>
                <a:spcPct val="100000"/>
              </a:lnSpc>
              <a:spcBef>
                <a:spcPct val="0"/>
              </a:spcBef>
              <a:spcAft>
                <a:spcPts val="1200"/>
              </a:spcAft>
            </a:pPr>
            <a:r>
              <a:rPr lang="en-US" sz="2000" b="0" i="0" dirty="0">
                <a:solidFill>
                  <a:srgbClr val="313537"/>
                </a:solidFill>
                <a:effectLst/>
                <a:latin typeface="Merriweather" panose="00000500000000000000" pitchFamily="2" charset="0"/>
              </a:rPr>
              <a:t>I spent many years trying to facilitate change but realized that instead this was changing me. I then went back to more clinical work and thankfully rediscovered why I went into medicine in the first place. This does not mean I have given up on trying to facilitate change. I simply try and find the spaces where I can and avoid those where it is clear I cannot. </a:t>
            </a:r>
          </a:p>
        </p:txBody>
      </p:sp>
      <p:grpSp>
        <p:nvGrpSpPr>
          <p:cNvPr id="22" name="Group 21">
            <a:extLst>
              <a:ext uri="{FF2B5EF4-FFF2-40B4-BE49-F238E27FC236}">
                <a16:creationId xmlns:a16="http://schemas.microsoft.com/office/drawing/2014/main" id="{55AAF4B7-CEE0-FD96-2ACC-882A3F014D3B}"/>
              </a:ext>
            </a:extLst>
          </p:cNvPr>
          <p:cNvGrpSpPr/>
          <p:nvPr/>
        </p:nvGrpSpPr>
        <p:grpSpPr>
          <a:xfrm>
            <a:off x="1236034" y="3625293"/>
            <a:ext cx="9357320" cy="2890311"/>
            <a:chOff x="1127448" y="2564904"/>
            <a:chExt cx="9294270" cy="3097547"/>
          </a:xfrm>
        </p:grpSpPr>
        <p:sp>
          <p:nvSpPr>
            <p:cNvPr id="23" name="Speech Bubble: Rectangle 22">
              <a:extLst>
                <a:ext uri="{FF2B5EF4-FFF2-40B4-BE49-F238E27FC236}">
                  <a16:creationId xmlns:a16="http://schemas.microsoft.com/office/drawing/2014/main" id="{5CB9FC0C-188D-93BE-E3BE-93A626CE1D74}"/>
                </a:ext>
              </a:extLst>
            </p:cNvPr>
            <p:cNvSpPr/>
            <p:nvPr/>
          </p:nvSpPr>
          <p:spPr>
            <a:xfrm>
              <a:off x="1127448" y="2564904"/>
              <a:ext cx="2232248" cy="2304256"/>
            </a:xfrm>
            <a:prstGeom prst="wedgeRectCallout">
              <a:avLst>
                <a:gd name="adj1" fmla="val -4176"/>
                <a:gd name="adj2" fmla="val 788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5" name="Group 24">
              <a:extLst>
                <a:ext uri="{FF2B5EF4-FFF2-40B4-BE49-F238E27FC236}">
                  <a16:creationId xmlns:a16="http://schemas.microsoft.com/office/drawing/2014/main" id="{722E6B45-570B-6ACD-7305-CDBA466F8B7C}"/>
                </a:ext>
              </a:extLst>
            </p:cNvPr>
            <p:cNvGrpSpPr/>
            <p:nvPr/>
          </p:nvGrpSpPr>
          <p:grpSpPr>
            <a:xfrm>
              <a:off x="1658691" y="3210384"/>
              <a:ext cx="1169762" cy="1013297"/>
              <a:chOff x="1649991" y="3140968"/>
              <a:chExt cx="1169762" cy="1013297"/>
            </a:xfrm>
            <a:solidFill>
              <a:schemeClr val="bg1"/>
            </a:solidFill>
          </p:grpSpPr>
          <p:sp>
            <p:nvSpPr>
              <p:cNvPr id="28" name="Freeform: Shape 27">
                <a:extLst>
                  <a:ext uri="{FF2B5EF4-FFF2-40B4-BE49-F238E27FC236}">
                    <a16:creationId xmlns:a16="http://schemas.microsoft.com/office/drawing/2014/main" id="{D454E354-94D1-7AD6-FB3F-606E85C93D0A}"/>
                  </a:ext>
                </a:extLst>
              </p:cNvPr>
              <p:cNvSpPr/>
              <p:nvPr/>
            </p:nvSpPr>
            <p:spPr>
              <a:xfrm>
                <a:off x="1649991" y="3140968"/>
                <a:ext cx="540177" cy="1013297"/>
              </a:xfrm>
              <a:custGeom>
                <a:avLst/>
                <a:gdLst/>
                <a:ahLst/>
                <a:cxnLst/>
                <a:rect l="l" t="t" r="r" b="b"/>
                <a:pathLst>
                  <a:path w="540177" h="1013297">
                    <a:moveTo>
                      <a:pt x="423449" y="0"/>
                    </a:moveTo>
                    <a:lnTo>
                      <a:pt x="540177" y="221038"/>
                    </a:lnTo>
                    <a:cubicBezTo>
                      <a:pt x="444973" y="265742"/>
                      <a:pt x="379159" y="310239"/>
                      <a:pt x="342733" y="354530"/>
                    </a:cubicBezTo>
                    <a:cubicBezTo>
                      <a:pt x="306307" y="398820"/>
                      <a:pt x="286025" y="451182"/>
                      <a:pt x="281886"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9" name="Freeform: Shape 28">
                <a:extLst>
                  <a:ext uri="{FF2B5EF4-FFF2-40B4-BE49-F238E27FC236}">
                    <a16:creationId xmlns:a16="http://schemas.microsoft.com/office/drawing/2014/main" id="{B5C1E7F9-387C-48AE-4B7B-671481F388C5}"/>
                  </a:ext>
                </a:extLst>
              </p:cNvPr>
              <p:cNvSpPr/>
              <p:nvPr/>
            </p:nvSpPr>
            <p:spPr>
              <a:xfrm>
                <a:off x="2279576" y="3140968"/>
                <a:ext cx="540177" cy="1013297"/>
              </a:xfrm>
              <a:custGeom>
                <a:avLst/>
                <a:gdLst/>
                <a:ahLst/>
                <a:cxnLst/>
                <a:rect l="l" t="t" r="r" b="b"/>
                <a:pathLst>
                  <a:path w="540177" h="1013297">
                    <a:moveTo>
                      <a:pt x="423449" y="0"/>
                    </a:moveTo>
                    <a:lnTo>
                      <a:pt x="540177" y="221038"/>
                    </a:lnTo>
                    <a:cubicBezTo>
                      <a:pt x="444973" y="265742"/>
                      <a:pt x="379158" y="310239"/>
                      <a:pt x="342733" y="354530"/>
                    </a:cubicBezTo>
                    <a:cubicBezTo>
                      <a:pt x="306307" y="398820"/>
                      <a:pt x="286025" y="451182"/>
                      <a:pt x="281885"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6" name="Rectangle 25">
              <a:extLst>
                <a:ext uri="{FF2B5EF4-FFF2-40B4-BE49-F238E27FC236}">
                  <a16:creationId xmlns:a16="http://schemas.microsoft.com/office/drawing/2014/main" id="{8A550EB5-F59E-3B1E-DFD7-53D1D617FB3A}"/>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100" cap="all" dirty="0">
                <a:solidFill>
                  <a:schemeClr val="tx2"/>
                </a:solidFill>
              </a:endParaRPr>
            </a:p>
          </p:txBody>
        </p:sp>
        <p:sp>
          <p:nvSpPr>
            <p:cNvPr id="27" name="Rectangle 26">
              <a:extLst>
                <a:ext uri="{FF2B5EF4-FFF2-40B4-BE49-F238E27FC236}">
                  <a16:creationId xmlns:a16="http://schemas.microsoft.com/office/drawing/2014/main" id="{53EC66F4-5811-F7B8-EDF2-4C21F0F68005}"/>
                </a:ext>
              </a:extLst>
            </p:cNvPr>
            <p:cNvSpPr/>
            <p:nvPr/>
          </p:nvSpPr>
          <p:spPr>
            <a:xfrm>
              <a:off x="2198868" y="5340853"/>
              <a:ext cx="1709642" cy="321598"/>
            </a:xfrm>
            <a:prstGeom prst="rect">
              <a:avLst/>
            </a:prstGeom>
          </p:spPr>
          <p:txBody>
            <a:bodyPr wrap="none">
              <a:spAutoFit/>
            </a:bodyPr>
            <a:lstStyle/>
            <a:p>
              <a:r>
                <a:rPr lang="en-US" sz="1350" cap="all" dirty="0">
                  <a:solidFill>
                    <a:schemeClr val="tx2"/>
                  </a:solidFill>
                </a:rPr>
                <a:t>-- Dr. Parvathy Nair</a:t>
              </a:r>
              <a:endParaRPr lang="en-US" sz="1350" dirty="0"/>
            </a:p>
          </p:txBody>
        </p:sp>
      </p:grpSp>
      <p:sp>
        <p:nvSpPr>
          <p:cNvPr id="30" name="TextBox 29">
            <a:extLst>
              <a:ext uri="{FF2B5EF4-FFF2-40B4-BE49-F238E27FC236}">
                <a16:creationId xmlns:a16="http://schemas.microsoft.com/office/drawing/2014/main" id="{FA39A532-0464-85B1-4A5B-29E82E56FBDB}"/>
              </a:ext>
            </a:extLst>
          </p:cNvPr>
          <p:cNvSpPr txBox="1"/>
          <p:nvPr/>
        </p:nvSpPr>
        <p:spPr>
          <a:xfrm>
            <a:off x="3565383" y="3825499"/>
            <a:ext cx="6863792" cy="1631216"/>
          </a:xfrm>
          <a:prstGeom prst="rect">
            <a:avLst/>
          </a:prstGeom>
          <a:noFill/>
        </p:spPr>
        <p:txBody>
          <a:bodyPr wrap="square">
            <a:spAutoFit/>
          </a:bodyPr>
          <a:lstStyle/>
          <a:p>
            <a:pPr>
              <a:lnSpc>
                <a:spcPct val="100000"/>
              </a:lnSpc>
              <a:spcBef>
                <a:spcPct val="0"/>
              </a:spcBef>
              <a:spcAft>
                <a:spcPts val="1200"/>
              </a:spcAft>
            </a:pPr>
            <a:r>
              <a:rPr lang="en-US" sz="2000" b="0" i="0" dirty="0">
                <a:solidFill>
                  <a:srgbClr val="313537"/>
                </a:solidFill>
                <a:effectLst/>
                <a:latin typeface="Merriweather" panose="00000500000000000000" pitchFamily="2" charset="0"/>
              </a:rPr>
              <a:t>Being involved in education has kept me inspired and engaged in medicine. When I work with undergrads, I am reminded what a privilege it is to be a doctor – so many people desperately want this opportunity and I get to do it every day. </a:t>
            </a:r>
          </a:p>
        </p:txBody>
      </p:sp>
    </p:spTree>
    <p:custDataLst>
      <p:tags r:id="rId1"/>
    </p:custDataLst>
    <p:extLst>
      <p:ext uri="{BB962C8B-B14F-4D97-AF65-F5344CB8AC3E}">
        <p14:creationId xmlns:p14="http://schemas.microsoft.com/office/powerpoint/2010/main" val="42757329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E847ACD-4FD6-A2A6-B9C9-66A3F466CD15}"/>
              </a:ext>
            </a:extLst>
          </p:cNvPr>
          <p:cNvGrpSpPr/>
          <p:nvPr/>
        </p:nvGrpSpPr>
        <p:grpSpPr>
          <a:xfrm>
            <a:off x="450227" y="926988"/>
            <a:ext cx="10142248" cy="3385162"/>
            <a:chOff x="1127448" y="2564904"/>
            <a:chExt cx="9294270" cy="2304256"/>
          </a:xfrm>
        </p:grpSpPr>
        <p:sp>
          <p:nvSpPr>
            <p:cNvPr id="5" name="Speech Bubble: Rectangle 4">
              <a:extLst>
                <a:ext uri="{FF2B5EF4-FFF2-40B4-BE49-F238E27FC236}">
                  <a16:creationId xmlns:a16="http://schemas.microsoft.com/office/drawing/2014/main" id="{4A35762C-7343-31C7-C301-C9CA0F0F58C4}"/>
                </a:ext>
              </a:extLst>
            </p:cNvPr>
            <p:cNvSpPr/>
            <p:nvPr/>
          </p:nvSpPr>
          <p:spPr>
            <a:xfrm>
              <a:off x="1127448" y="2564904"/>
              <a:ext cx="2232248" cy="2304256"/>
            </a:xfrm>
            <a:prstGeom prst="wedgeRectCallout">
              <a:avLst>
                <a:gd name="adj1" fmla="val -16467"/>
                <a:gd name="adj2" fmla="val 499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Pause and Reflect</a:t>
              </a:r>
            </a:p>
          </p:txBody>
        </p:sp>
        <p:sp>
          <p:nvSpPr>
            <p:cNvPr id="7" name="Rectangle 6">
              <a:extLst>
                <a:ext uri="{FF2B5EF4-FFF2-40B4-BE49-F238E27FC236}">
                  <a16:creationId xmlns:a16="http://schemas.microsoft.com/office/drawing/2014/main" id="{935F16D5-361F-0D3C-1469-5A4696FCF566}"/>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3200" dirty="0">
                <a:solidFill>
                  <a:schemeClr val="tx2"/>
                </a:solidFill>
              </a:endParaRPr>
            </a:p>
            <a:p>
              <a:r>
                <a:rPr lang="en-US" sz="3200" dirty="0">
                  <a:solidFill>
                    <a:schemeClr val="tx2"/>
                  </a:solidFill>
                </a:rPr>
                <a:t>Given the ebbs and flows of workload, when you have time and capacity, what role, project, or passion has kept you invigorated in your practice of medicine? Was there a moment or realization, positive or negative, that led you to it? </a:t>
              </a:r>
            </a:p>
            <a:p>
              <a:endParaRPr lang="en-US" sz="3600" dirty="0">
                <a:solidFill>
                  <a:schemeClr val="tx2"/>
                </a:solidFill>
              </a:endParaRPr>
            </a:p>
          </p:txBody>
        </p:sp>
      </p:grpSp>
    </p:spTree>
    <p:custDataLst>
      <p:tags r:id="rId1"/>
    </p:custDataLst>
    <p:extLst>
      <p:ext uri="{BB962C8B-B14F-4D97-AF65-F5344CB8AC3E}">
        <p14:creationId xmlns:p14="http://schemas.microsoft.com/office/powerpoint/2010/main" val="1786481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BB9496-E387-BB9F-C0D3-506C08FFDA41}"/>
              </a:ext>
            </a:extLst>
          </p:cNvPr>
          <p:cNvSpPr>
            <a:spLocks noGrp="1"/>
          </p:cNvSpPr>
          <p:nvPr>
            <p:ph type="body" sz="quarter" idx="11"/>
          </p:nvPr>
        </p:nvSpPr>
        <p:spPr>
          <a:xfrm>
            <a:off x="585272" y="338288"/>
            <a:ext cx="10215251" cy="831108"/>
          </a:xfrm>
        </p:spPr>
        <p:txBody>
          <a:bodyPr/>
          <a:lstStyle/>
          <a:p>
            <a:r>
              <a:rPr lang="en-CA" sz="4000" cap="none" dirty="0">
                <a:latin typeface="+mn-lt"/>
              </a:rPr>
              <a:t>Thriving </a:t>
            </a:r>
          </a:p>
        </p:txBody>
      </p:sp>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1169396"/>
            <a:ext cx="10215251" cy="4896147"/>
          </a:xfrm>
        </p:spPr>
        <p:txBody>
          <a:bodyPr>
            <a:noAutofit/>
          </a:bodyPr>
          <a:lstStyle/>
          <a:p>
            <a:r>
              <a:rPr lang="en-US" sz="2800" b="1" dirty="0"/>
              <a:t>On the opposite end of burnout, there will sometimes be signs that you're doing more than just surviving, that you're thriving - but the 'a-ha!' moment won't always be obvious.</a:t>
            </a:r>
          </a:p>
          <a:p>
            <a:endParaRPr lang="en-US" sz="2800" b="1" dirty="0"/>
          </a:p>
          <a:p>
            <a:r>
              <a:rPr lang="en-US" sz="2800" dirty="0"/>
              <a:t>Success is a moving target - it can be a temporary state. Feelings of accomplishment will ebb and flow - it will mean different things at different stages of your career. </a:t>
            </a:r>
          </a:p>
          <a:p>
            <a:endParaRPr lang="en-US" sz="2800" dirty="0"/>
          </a:p>
          <a:p>
            <a:r>
              <a:rPr lang="en-US" sz="2800" dirty="0"/>
              <a:t>Inspiration, invigoration in your practice of medicine takes all forms. </a:t>
            </a:r>
          </a:p>
          <a:p>
            <a:endParaRPr lang="en-US" sz="2800" dirty="0"/>
          </a:p>
          <a:p>
            <a:endParaRPr lang="en-CA" sz="2800" dirty="0"/>
          </a:p>
        </p:txBody>
      </p:sp>
    </p:spTree>
    <p:custDataLst>
      <p:tags r:id="rId1"/>
    </p:custDataLst>
    <p:extLst>
      <p:ext uri="{BB962C8B-B14F-4D97-AF65-F5344CB8AC3E}">
        <p14:creationId xmlns:p14="http://schemas.microsoft.com/office/powerpoint/2010/main" val="41945825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339866" y="161841"/>
            <a:ext cx="10460658" cy="6311787"/>
          </a:xfrm>
        </p:spPr>
        <p:txBody>
          <a:bodyPr>
            <a:noAutofit/>
          </a:bodyPr>
          <a:lstStyle/>
          <a:p>
            <a:endParaRPr lang="en-US" sz="2800" b="1" dirty="0"/>
          </a:p>
          <a:p>
            <a:r>
              <a:rPr lang="en-US" sz="2800" b="1" dirty="0"/>
              <a:t>Not everyone is going to be - or wants to be - a department head, but it is important to be proactive, to be involved. </a:t>
            </a:r>
          </a:p>
          <a:p>
            <a:endParaRPr lang="en-US" sz="2800" b="1" dirty="0"/>
          </a:p>
          <a:p>
            <a:endParaRPr lang="en-US" sz="2800" dirty="0"/>
          </a:p>
          <a:p>
            <a:r>
              <a:rPr lang="en-US" sz="2800" dirty="0"/>
              <a:t>Attend meetings; read minutes. Learn how decisions are made, who makes them, and what the drivers are. Understand the process, come to terms with where you can - and want to - make change.</a:t>
            </a:r>
            <a:endParaRPr lang="en-CA" sz="2800" dirty="0"/>
          </a:p>
        </p:txBody>
      </p:sp>
    </p:spTree>
    <p:custDataLst>
      <p:tags r:id="rId1"/>
    </p:custDataLst>
    <p:extLst>
      <p:ext uri="{BB962C8B-B14F-4D97-AF65-F5344CB8AC3E}">
        <p14:creationId xmlns:p14="http://schemas.microsoft.com/office/powerpoint/2010/main" val="4155033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339866" y="161841"/>
            <a:ext cx="10460658" cy="6311787"/>
          </a:xfrm>
        </p:spPr>
        <p:txBody>
          <a:bodyPr>
            <a:noAutofit/>
          </a:bodyPr>
          <a:lstStyle/>
          <a:p>
            <a:r>
              <a:rPr lang="en-US" sz="2800" b="1" dirty="0"/>
              <a:t>During these times when you feel like you are excelling, are there ways you can ‘give back’? </a:t>
            </a:r>
          </a:p>
          <a:p>
            <a:endParaRPr lang="en-US" sz="2800" dirty="0"/>
          </a:p>
          <a:p>
            <a:r>
              <a:rPr lang="en-US" sz="2800" dirty="0"/>
              <a:t>Residents can lead in different ways, including:</a:t>
            </a:r>
          </a:p>
          <a:p>
            <a:pPr marL="457200" indent="-457200">
              <a:buFont typeface="Wingdings" panose="05000000000000000000" pitchFamily="2" charset="2"/>
              <a:buChar char="Ø"/>
            </a:pPr>
            <a:r>
              <a:rPr lang="en-US" sz="2800" dirty="0"/>
              <a:t>Becoming a Resident Doctors of BC representative</a:t>
            </a:r>
          </a:p>
          <a:p>
            <a:pPr marL="457200" indent="-457200">
              <a:buFont typeface="Wingdings" panose="05000000000000000000" pitchFamily="2" charset="2"/>
              <a:buChar char="Ø"/>
            </a:pPr>
            <a:r>
              <a:rPr lang="en-US" sz="2800" dirty="0"/>
              <a:t>Joining your Resident Education Committee</a:t>
            </a:r>
          </a:p>
          <a:p>
            <a:pPr marL="457200" indent="-457200">
              <a:buFont typeface="Wingdings" panose="05000000000000000000" pitchFamily="2" charset="2"/>
              <a:buChar char="Ø"/>
            </a:pPr>
            <a:r>
              <a:rPr lang="en-US" sz="2800" dirty="0"/>
              <a:t>Finding out if your program/department has a wellness committee</a:t>
            </a:r>
          </a:p>
          <a:p>
            <a:pPr marL="457200" indent="-457200">
              <a:buFont typeface="Wingdings" panose="05000000000000000000" pitchFamily="2" charset="2"/>
              <a:buChar char="Ø"/>
            </a:pPr>
            <a:r>
              <a:rPr lang="en-US" sz="2800" dirty="0"/>
              <a:t>Becoming a mentor and a teacher to others - engage with the Residents as Teachers (</a:t>
            </a:r>
            <a:r>
              <a:rPr lang="en-US" sz="2800" dirty="0" err="1"/>
              <a:t>RaT</a:t>
            </a:r>
            <a:r>
              <a:rPr lang="en-US" sz="2800" dirty="0"/>
              <a:t>) program</a:t>
            </a:r>
          </a:p>
          <a:p>
            <a:pPr marL="457200" indent="-457200">
              <a:buFont typeface="Wingdings" panose="05000000000000000000" pitchFamily="2" charset="2"/>
              <a:buChar char="Ø"/>
            </a:pPr>
            <a:r>
              <a:rPr lang="en-US" sz="2800" b="0" i="0" dirty="0">
                <a:solidFill>
                  <a:srgbClr val="313537"/>
                </a:solidFill>
                <a:effectLst/>
              </a:rPr>
              <a:t>Getting involved in advocacy work - for political and social activism in other organizations</a:t>
            </a:r>
          </a:p>
          <a:p>
            <a:endParaRPr lang="en-CA" sz="2800" dirty="0"/>
          </a:p>
        </p:txBody>
      </p:sp>
    </p:spTree>
    <p:custDataLst>
      <p:tags r:id="rId1"/>
    </p:custDataLst>
    <p:extLst>
      <p:ext uri="{BB962C8B-B14F-4D97-AF65-F5344CB8AC3E}">
        <p14:creationId xmlns:p14="http://schemas.microsoft.com/office/powerpoint/2010/main" val="26070258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2098578" y="1712929"/>
            <a:ext cx="8925314" cy="533457"/>
          </a:xfrm>
          <a:prstGeom prst="rect">
            <a:avLst/>
          </a:prstGeom>
          <a:noFill/>
        </p:spPr>
        <p:txBody>
          <a:bodyPr wrap="square" lIns="90000" tIns="46800" rIns="90000" rtlCol="0">
            <a:noAutofit/>
          </a:bodyPr>
          <a:lstStyle/>
          <a:p>
            <a:endParaRPr lang="en-US" sz="2400" dirty="0">
              <a:solidFill>
                <a:schemeClr val="tx1">
                  <a:lumMod val="75000"/>
                  <a:lumOff val="25000"/>
                </a:schemeClr>
              </a:solidFill>
              <a:ea typeface="Open Sans Regular" charset="0"/>
              <a:cs typeface="Open Sans Regular" charset="0"/>
            </a:endParaRPr>
          </a:p>
        </p:txBody>
      </p:sp>
      <p:sp>
        <p:nvSpPr>
          <p:cNvPr id="46" name="TextBox 45"/>
          <p:cNvSpPr txBox="1"/>
          <p:nvPr/>
        </p:nvSpPr>
        <p:spPr>
          <a:xfrm>
            <a:off x="1954341" y="1582131"/>
            <a:ext cx="8925314" cy="481580"/>
          </a:xfrm>
          <a:prstGeom prst="rect">
            <a:avLst/>
          </a:prstGeom>
          <a:noFill/>
        </p:spPr>
        <p:txBody>
          <a:bodyPr wrap="square" lIns="90000" tIns="46800" rIns="90000" rtlCol="0">
            <a:noAutofit/>
          </a:bodyPr>
          <a:lstStyle/>
          <a:p>
            <a:pPr lvl="0"/>
            <a:r>
              <a:rPr lang="en-US" sz="2400" b="1" dirty="0">
                <a:solidFill>
                  <a:srgbClr val="5C6E80"/>
                </a:solidFill>
              </a:rPr>
              <a:t>Take the time to connect the good work you do to how you feel about your practice of medicine. </a:t>
            </a:r>
            <a:r>
              <a:rPr lang="en-US" sz="2400" dirty="0">
                <a:solidFill>
                  <a:srgbClr val="5C6E80"/>
                </a:solidFill>
              </a:rPr>
              <a:t>Connecting your role in patient care to a sense of purpose can lead to increased satisfaction in the practice of medicine and better mental health. </a:t>
            </a:r>
            <a:endParaRPr lang="en-US" sz="2400" dirty="0">
              <a:solidFill>
                <a:srgbClr val="5C6E80"/>
              </a:solidFill>
              <a:ea typeface="Open Sans Regular" charset="0"/>
              <a:cs typeface="Open Sans Regular" charset="0"/>
            </a:endParaRPr>
          </a:p>
        </p:txBody>
      </p:sp>
      <p:sp>
        <p:nvSpPr>
          <p:cNvPr id="3" name="Text Placeholder 2">
            <a:extLst>
              <a:ext uri="{FF2B5EF4-FFF2-40B4-BE49-F238E27FC236}">
                <a16:creationId xmlns:a16="http://schemas.microsoft.com/office/drawing/2014/main" id="{C377817B-A068-1A12-7C36-53E652019AA1}"/>
              </a:ext>
            </a:extLst>
          </p:cNvPr>
          <p:cNvSpPr>
            <a:spLocks noGrp="1"/>
          </p:cNvSpPr>
          <p:nvPr>
            <p:ph type="body" sz="quarter" idx="11"/>
          </p:nvPr>
        </p:nvSpPr>
        <p:spPr/>
        <p:txBody>
          <a:bodyPr/>
          <a:lstStyle/>
          <a:p>
            <a:r>
              <a:rPr lang="en-CA" dirty="0">
                <a:latin typeface="+mn-lt"/>
              </a:rPr>
              <a:t>Take home points </a:t>
            </a:r>
          </a:p>
        </p:txBody>
      </p:sp>
      <p:cxnSp>
        <p:nvCxnSpPr>
          <p:cNvPr id="22" name="Straight Connector 21"/>
          <p:cNvCxnSpPr/>
          <p:nvPr/>
        </p:nvCxnSpPr>
        <p:spPr>
          <a:xfrm>
            <a:off x="1702979" y="1712929"/>
            <a:ext cx="0" cy="444586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4DD272-39E5-466D-A7B7-B93AC730260A}"/>
              </a:ext>
            </a:extLst>
          </p:cNvPr>
          <p:cNvSpPr txBox="1"/>
          <p:nvPr/>
        </p:nvSpPr>
        <p:spPr>
          <a:xfrm>
            <a:off x="1941074" y="3594438"/>
            <a:ext cx="8925314" cy="806906"/>
          </a:xfrm>
          <a:prstGeom prst="rect">
            <a:avLst/>
          </a:prstGeom>
          <a:noFill/>
        </p:spPr>
        <p:txBody>
          <a:bodyPr wrap="square" lIns="90000" tIns="46800" rIns="90000" rtlCol="0">
            <a:noAutofit/>
          </a:bodyPr>
          <a:lstStyle/>
          <a:p>
            <a:pPr lvl="0"/>
            <a:r>
              <a:rPr lang="en-US" sz="2400" b="1" dirty="0">
                <a:solidFill>
                  <a:srgbClr val="5C6E80"/>
                </a:solidFill>
              </a:rPr>
              <a:t>Learn to be comfortable with uncertainty.  </a:t>
            </a:r>
            <a:r>
              <a:rPr lang="en-US" sz="2400" dirty="0">
                <a:solidFill>
                  <a:srgbClr val="5C6E80"/>
                </a:solidFill>
              </a:rPr>
              <a:t>Managing patient care in the 'grey areas' of medicine can reduce stress and anxiety and positively impact well being. </a:t>
            </a:r>
            <a:endParaRPr lang="en-CA" sz="2400" dirty="0">
              <a:solidFill>
                <a:srgbClr val="5C6E80"/>
              </a:solidFill>
            </a:endParaRPr>
          </a:p>
        </p:txBody>
      </p:sp>
      <p:pic>
        <p:nvPicPr>
          <p:cNvPr id="4" name="Picture 3">
            <a:extLst>
              <a:ext uri="{FF2B5EF4-FFF2-40B4-BE49-F238E27FC236}">
                <a16:creationId xmlns:a16="http://schemas.microsoft.com/office/drawing/2014/main" id="{6951F26A-7709-4E66-B1C9-971F187954E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1116" y="1597813"/>
            <a:ext cx="713769" cy="713769"/>
          </a:xfrm>
          <a:prstGeom prst="rect">
            <a:avLst/>
          </a:prstGeom>
        </p:spPr>
      </p:pic>
      <p:pic>
        <p:nvPicPr>
          <p:cNvPr id="16" name="Picture 15">
            <a:extLst>
              <a:ext uri="{FF2B5EF4-FFF2-40B4-BE49-F238E27FC236}">
                <a16:creationId xmlns:a16="http://schemas.microsoft.com/office/drawing/2014/main" id="{C14115D3-8778-4D98-8B34-7F82629831E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1116" y="3594438"/>
            <a:ext cx="713769" cy="713769"/>
          </a:xfrm>
          <a:prstGeom prst="rect">
            <a:avLst/>
          </a:prstGeom>
        </p:spPr>
      </p:pic>
      <p:pic>
        <p:nvPicPr>
          <p:cNvPr id="17" name="Picture 16">
            <a:extLst>
              <a:ext uri="{FF2B5EF4-FFF2-40B4-BE49-F238E27FC236}">
                <a16:creationId xmlns:a16="http://schemas.microsoft.com/office/drawing/2014/main" id="{331F4410-E31F-376D-AF2C-0141734A92D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8007" y="5192096"/>
            <a:ext cx="713769" cy="713769"/>
          </a:xfrm>
          <a:prstGeom prst="rect">
            <a:avLst/>
          </a:prstGeom>
        </p:spPr>
      </p:pic>
      <p:sp>
        <p:nvSpPr>
          <p:cNvPr id="19" name="TextBox 18">
            <a:extLst>
              <a:ext uri="{FF2B5EF4-FFF2-40B4-BE49-F238E27FC236}">
                <a16:creationId xmlns:a16="http://schemas.microsoft.com/office/drawing/2014/main" id="{9624EB0C-63C4-E211-4665-6E1ADEF8AFFF}"/>
              </a:ext>
            </a:extLst>
          </p:cNvPr>
          <p:cNvSpPr txBox="1"/>
          <p:nvPr/>
        </p:nvSpPr>
        <p:spPr>
          <a:xfrm>
            <a:off x="1954341" y="5192096"/>
            <a:ext cx="9161093" cy="806906"/>
          </a:xfrm>
          <a:prstGeom prst="rect">
            <a:avLst/>
          </a:prstGeom>
          <a:noFill/>
        </p:spPr>
        <p:txBody>
          <a:bodyPr wrap="square" lIns="90000" tIns="46800" rIns="90000" rtlCol="0">
            <a:noAutofit/>
          </a:bodyPr>
          <a:lstStyle/>
          <a:p>
            <a:pPr lvl="0"/>
            <a:r>
              <a:rPr lang="en-US" sz="2400" b="1" dirty="0">
                <a:solidFill>
                  <a:srgbClr val="5C6E80"/>
                </a:solidFill>
              </a:rPr>
              <a:t>Seek out autonomy and take advantage of it. </a:t>
            </a:r>
            <a:r>
              <a:rPr lang="en-US" sz="2400" dirty="0">
                <a:solidFill>
                  <a:srgbClr val="5C6E80"/>
                </a:solidFill>
              </a:rPr>
              <a:t>Finding areas to make choices - even small ones -  is positively correlated to motivation.</a:t>
            </a:r>
            <a:endParaRPr lang="en-CA" sz="2400" dirty="0">
              <a:solidFill>
                <a:srgbClr val="5C6E80"/>
              </a:solidFill>
            </a:endParaRPr>
          </a:p>
        </p:txBody>
      </p:sp>
    </p:spTree>
    <p:custDataLst>
      <p:tags r:id="rId1"/>
    </p:custDataLst>
    <p:extLst>
      <p:ext uri="{BB962C8B-B14F-4D97-AF65-F5344CB8AC3E}">
        <p14:creationId xmlns:p14="http://schemas.microsoft.com/office/powerpoint/2010/main" val="12666323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2098578" y="1712929"/>
            <a:ext cx="8925314" cy="533457"/>
          </a:xfrm>
          <a:prstGeom prst="rect">
            <a:avLst/>
          </a:prstGeom>
          <a:noFill/>
        </p:spPr>
        <p:txBody>
          <a:bodyPr wrap="square" lIns="90000" tIns="46800" rIns="90000" rtlCol="0">
            <a:noAutofit/>
          </a:bodyPr>
          <a:lstStyle/>
          <a:p>
            <a:endParaRPr lang="en-US" sz="2400" dirty="0">
              <a:solidFill>
                <a:schemeClr val="tx1">
                  <a:lumMod val="75000"/>
                  <a:lumOff val="25000"/>
                </a:schemeClr>
              </a:solidFill>
              <a:ea typeface="Open Sans Regular" charset="0"/>
              <a:cs typeface="Open Sans Regular" charset="0"/>
            </a:endParaRPr>
          </a:p>
        </p:txBody>
      </p:sp>
      <p:sp>
        <p:nvSpPr>
          <p:cNvPr id="46" name="TextBox 45"/>
          <p:cNvSpPr txBox="1"/>
          <p:nvPr/>
        </p:nvSpPr>
        <p:spPr>
          <a:xfrm>
            <a:off x="1954341" y="1582131"/>
            <a:ext cx="8925314" cy="481580"/>
          </a:xfrm>
          <a:prstGeom prst="rect">
            <a:avLst/>
          </a:prstGeom>
          <a:noFill/>
        </p:spPr>
        <p:txBody>
          <a:bodyPr wrap="square" lIns="90000" tIns="46800" rIns="90000" rtlCol="0">
            <a:noAutofit/>
          </a:bodyPr>
          <a:lstStyle/>
          <a:p>
            <a:pPr lvl="0"/>
            <a:r>
              <a:rPr lang="en-US" sz="2400" b="1" dirty="0">
                <a:solidFill>
                  <a:srgbClr val="5C6E80"/>
                </a:solidFill>
              </a:rPr>
              <a:t>Invest in building connections even when the benefit isn't immediately apparent. </a:t>
            </a:r>
            <a:r>
              <a:rPr lang="en-US" sz="2400" dirty="0">
                <a:solidFill>
                  <a:srgbClr val="5C6E80"/>
                </a:solidFill>
              </a:rPr>
              <a:t>Taking the opportunity to enhance relationships early will create a support network that can sustain you through your entire career. </a:t>
            </a:r>
            <a:endParaRPr lang="en-US" sz="2400" dirty="0">
              <a:solidFill>
                <a:srgbClr val="5C6E80"/>
              </a:solidFill>
              <a:ea typeface="Open Sans Regular" charset="0"/>
              <a:cs typeface="Open Sans Regular" charset="0"/>
            </a:endParaRPr>
          </a:p>
        </p:txBody>
      </p:sp>
      <p:sp>
        <p:nvSpPr>
          <p:cNvPr id="3" name="Text Placeholder 2">
            <a:extLst>
              <a:ext uri="{FF2B5EF4-FFF2-40B4-BE49-F238E27FC236}">
                <a16:creationId xmlns:a16="http://schemas.microsoft.com/office/drawing/2014/main" id="{C377817B-A068-1A12-7C36-53E652019AA1}"/>
              </a:ext>
            </a:extLst>
          </p:cNvPr>
          <p:cNvSpPr>
            <a:spLocks noGrp="1"/>
          </p:cNvSpPr>
          <p:nvPr>
            <p:ph type="body" sz="quarter" idx="11"/>
          </p:nvPr>
        </p:nvSpPr>
        <p:spPr/>
        <p:txBody>
          <a:bodyPr/>
          <a:lstStyle/>
          <a:p>
            <a:r>
              <a:rPr lang="en-CA" dirty="0">
                <a:latin typeface="+mn-lt"/>
              </a:rPr>
              <a:t>Take home points </a:t>
            </a:r>
          </a:p>
        </p:txBody>
      </p:sp>
      <p:cxnSp>
        <p:nvCxnSpPr>
          <p:cNvPr id="22" name="Straight Connector 21"/>
          <p:cNvCxnSpPr/>
          <p:nvPr/>
        </p:nvCxnSpPr>
        <p:spPr>
          <a:xfrm>
            <a:off x="1702979" y="1712929"/>
            <a:ext cx="0" cy="444586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4DD272-39E5-466D-A7B7-B93AC730260A}"/>
              </a:ext>
            </a:extLst>
          </p:cNvPr>
          <p:cNvSpPr txBox="1"/>
          <p:nvPr/>
        </p:nvSpPr>
        <p:spPr>
          <a:xfrm>
            <a:off x="1941073" y="3429000"/>
            <a:ext cx="8925314" cy="806906"/>
          </a:xfrm>
          <a:prstGeom prst="rect">
            <a:avLst/>
          </a:prstGeom>
          <a:noFill/>
        </p:spPr>
        <p:txBody>
          <a:bodyPr wrap="square" lIns="90000" tIns="46800" rIns="90000" rtlCol="0">
            <a:noAutofit/>
          </a:bodyPr>
          <a:lstStyle/>
          <a:p>
            <a:pPr lvl="0"/>
            <a:r>
              <a:rPr lang="en-US" sz="2400" b="1" dirty="0">
                <a:solidFill>
                  <a:srgbClr val="5C6E80"/>
                </a:solidFill>
              </a:rPr>
              <a:t>Build buffers, set boundaries and advocate for systemic changes. </a:t>
            </a:r>
            <a:r>
              <a:rPr lang="en-US" sz="2400" dirty="0">
                <a:solidFill>
                  <a:srgbClr val="5C6E80"/>
                </a:solidFill>
              </a:rPr>
              <a:t>Implementing practical strategies which protect your time and mental health will allow you to integrate your practice of medicine into your life more sustainably. </a:t>
            </a:r>
            <a:endParaRPr lang="en-CA" sz="2400" dirty="0">
              <a:solidFill>
                <a:srgbClr val="5C6E80"/>
              </a:solidFill>
            </a:endParaRPr>
          </a:p>
        </p:txBody>
      </p:sp>
      <p:pic>
        <p:nvPicPr>
          <p:cNvPr id="4" name="Picture 3">
            <a:extLst>
              <a:ext uri="{FF2B5EF4-FFF2-40B4-BE49-F238E27FC236}">
                <a16:creationId xmlns:a16="http://schemas.microsoft.com/office/drawing/2014/main" id="{6951F26A-7709-4E66-B1C9-971F187954E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51116" y="1597813"/>
            <a:ext cx="713769" cy="713769"/>
          </a:xfrm>
          <a:prstGeom prst="rect">
            <a:avLst/>
          </a:prstGeom>
        </p:spPr>
      </p:pic>
      <p:pic>
        <p:nvPicPr>
          <p:cNvPr id="16" name="Picture 15">
            <a:extLst>
              <a:ext uri="{FF2B5EF4-FFF2-40B4-BE49-F238E27FC236}">
                <a16:creationId xmlns:a16="http://schemas.microsoft.com/office/drawing/2014/main" id="{C14115D3-8778-4D98-8B34-7F82629831E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7848" y="3429000"/>
            <a:ext cx="713769" cy="713769"/>
          </a:xfrm>
          <a:prstGeom prst="rect">
            <a:avLst/>
          </a:prstGeom>
        </p:spPr>
      </p:pic>
      <p:pic>
        <p:nvPicPr>
          <p:cNvPr id="11" name="Picture 10">
            <a:extLst>
              <a:ext uri="{FF2B5EF4-FFF2-40B4-BE49-F238E27FC236}">
                <a16:creationId xmlns:a16="http://schemas.microsoft.com/office/drawing/2014/main" id="{28A54809-FE8F-7A5F-7857-D6326F875F6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37848" y="5260187"/>
            <a:ext cx="713769" cy="713769"/>
          </a:xfrm>
          <a:prstGeom prst="rect">
            <a:avLst/>
          </a:prstGeom>
        </p:spPr>
      </p:pic>
      <p:sp>
        <p:nvSpPr>
          <p:cNvPr id="13" name="TextBox 12">
            <a:extLst>
              <a:ext uri="{FF2B5EF4-FFF2-40B4-BE49-F238E27FC236}">
                <a16:creationId xmlns:a16="http://schemas.microsoft.com/office/drawing/2014/main" id="{C877BE13-2D1B-2B0E-006B-CE531A02F87A}"/>
              </a:ext>
            </a:extLst>
          </p:cNvPr>
          <p:cNvSpPr txBox="1"/>
          <p:nvPr/>
        </p:nvSpPr>
        <p:spPr>
          <a:xfrm>
            <a:off x="1941073" y="5260187"/>
            <a:ext cx="8859445" cy="1200329"/>
          </a:xfrm>
          <a:prstGeom prst="rect">
            <a:avLst/>
          </a:prstGeom>
          <a:noFill/>
        </p:spPr>
        <p:txBody>
          <a:bodyPr wrap="square">
            <a:spAutoFit/>
          </a:bodyPr>
          <a:lstStyle/>
          <a:p>
            <a:pPr lvl="0"/>
            <a:r>
              <a:rPr lang="en-US" sz="2400" b="1" dirty="0">
                <a:solidFill>
                  <a:srgbClr val="5C6E80"/>
                </a:solidFill>
              </a:rPr>
              <a:t>Familiarize yourself with the legally binding agreement regarding call and workload. </a:t>
            </a:r>
            <a:r>
              <a:rPr lang="en-US" sz="2400" dirty="0">
                <a:solidFill>
                  <a:srgbClr val="5C6E80"/>
                </a:solidFill>
              </a:rPr>
              <a:t>Understanding what is or isn't allowable will empower you to advocate for yourself and others. </a:t>
            </a:r>
            <a:endParaRPr lang="en-US" sz="2400" dirty="0">
              <a:solidFill>
                <a:srgbClr val="5C6E80"/>
              </a:solidFill>
              <a:ea typeface="Open Sans Regular" charset="0"/>
              <a:cs typeface="Open Sans Regular" charset="0"/>
            </a:endParaRPr>
          </a:p>
        </p:txBody>
      </p:sp>
    </p:spTree>
    <p:custDataLst>
      <p:tags r:id="rId1"/>
    </p:custDataLst>
    <p:extLst>
      <p:ext uri="{BB962C8B-B14F-4D97-AF65-F5344CB8AC3E}">
        <p14:creationId xmlns:p14="http://schemas.microsoft.com/office/powerpoint/2010/main" val="9945190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2098578" y="1712929"/>
            <a:ext cx="8925314" cy="533457"/>
          </a:xfrm>
          <a:prstGeom prst="rect">
            <a:avLst/>
          </a:prstGeom>
          <a:noFill/>
        </p:spPr>
        <p:txBody>
          <a:bodyPr wrap="square" lIns="90000" tIns="46800" rIns="90000" rtlCol="0">
            <a:noAutofit/>
          </a:bodyPr>
          <a:lstStyle/>
          <a:p>
            <a:endParaRPr lang="en-US" sz="2400" dirty="0">
              <a:solidFill>
                <a:schemeClr val="tx1">
                  <a:lumMod val="75000"/>
                  <a:lumOff val="25000"/>
                </a:schemeClr>
              </a:solidFill>
              <a:ea typeface="Open Sans Regular" charset="0"/>
              <a:cs typeface="Open Sans Regular" charset="0"/>
            </a:endParaRPr>
          </a:p>
        </p:txBody>
      </p:sp>
      <p:sp>
        <p:nvSpPr>
          <p:cNvPr id="46" name="TextBox 45"/>
          <p:cNvSpPr txBox="1"/>
          <p:nvPr/>
        </p:nvSpPr>
        <p:spPr>
          <a:xfrm>
            <a:off x="1954341" y="1582131"/>
            <a:ext cx="8925314" cy="481580"/>
          </a:xfrm>
          <a:prstGeom prst="rect">
            <a:avLst/>
          </a:prstGeom>
          <a:noFill/>
        </p:spPr>
        <p:txBody>
          <a:bodyPr wrap="square" lIns="90000" tIns="46800" rIns="90000" rtlCol="0">
            <a:noAutofit/>
          </a:bodyPr>
          <a:lstStyle/>
          <a:p>
            <a:pPr lvl="0"/>
            <a:endParaRPr lang="en-US" sz="2400" dirty="0">
              <a:solidFill>
                <a:srgbClr val="5C6E80"/>
              </a:solidFill>
              <a:ea typeface="Open Sans Regular" charset="0"/>
              <a:cs typeface="Open Sans Regular" charset="0"/>
            </a:endParaRPr>
          </a:p>
        </p:txBody>
      </p:sp>
      <p:sp>
        <p:nvSpPr>
          <p:cNvPr id="3" name="Text Placeholder 2">
            <a:extLst>
              <a:ext uri="{FF2B5EF4-FFF2-40B4-BE49-F238E27FC236}">
                <a16:creationId xmlns:a16="http://schemas.microsoft.com/office/drawing/2014/main" id="{C377817B-A068-1A12-7C36-53E652019AA1}"/>
              </a:ext>
            </a:extLst>
          </p:cNvPr>
          <p:cNvSpPr>
            <a:spLocks noGrp="1"/>
          </p:cNvSpPr>
          <p:nvPr>
            <p:ph type="body" sz="quarter" idx="11"/>
          </p:nvPr>
        </p:nvSpPr>
        <p:spPr/>
        <p:txBody>
          <a:bodyPr/>
          <a:lstStyle/>
          <a:p>
            <a:r>
              <a:rPr lang="en-CA" dirty="0">
                <a:latin typeface="+mn-lt"/>
              </a:rPr>
              <a:t>Take home points </a:t>
            </a:r>
          </a:p>
        </p:txBody>
      </p:sp>
      <p:cxnSp>
        <p:nvCxnSpPr>
          <p:cNvPr id="22" name="Straight Connector 21"/>
          <p:cNvCxnSpPr/>
          <p:nvPr/>
        </p:nvCxnSpPr>
        <p:spPr>
          <a:xfrm>
            <a:off x="1702979" y="1712929"/>
            <a:ext cx="0" cy="444586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D4DD272-39E5-466D-A7B7-B93AC730260A}"/>
              </a:ext>
            </a:extLst>
          </p:cNvPr>
          <p:cNvSpPr txBox="1"/>
          <p:nvPr/>
        </p:nvSpPr>
        <p:spPr>
          <a:xfrm>
            <a:off x="1875209" y="1660258"/>
            <a:ext cx="8925314" cy="806906"/>
          </a:xfrm>
          <a:prstGeom prst="rect">
            <a:avLst/>
          </a:prstGeom>
          <a:noFill/>
        </p:spPr>
        <p:txBody>
          <a:bodyPr wrap="square" lIns="90000" tIns="46800" rIns="90000" rtlCol="0">
            <a:noAutofit/>
          </a:bodyPr>
          <a:lstStyle/>
          <a:p>
            <a:pPr lvl="0"/>
            <a:r>
              <a:rPr lang="en-US" sz="2400" b="1" dirty="0">
                <a:solidFill>
                  <a:srgbClr val="5C6E80"/>
                </a:solidFill>
              </a:rPr>
              <a:t>Watch for signs of burnout in yourself and others. </a:t>
            </a:r>
            <a:r>
              <a:rPr lang="en-US" sz="2400" dirty="0">
                <a:solidFill>
                  <a:srgbClr val="5C6E80"/>
                </a:solidFill>
              </a:rPr>
              <a:t>Noticing and addressing symptoms early can make it easier to reach out and seek support. </a:t>
            </a:r>
            <a:endParaRPr lang="en-CA" sz="2400" dirty="0">
              <a:solidFill>
                <a:srgbClr val="5C6E80"/>
              </a:solidFill>
            </a:endParaRPr>
          </a:p>
        </p:txBody>
      </p:sp>
      <p:pic>
        <p:nvPicPr>
          <p:cNvPr id="16" name="Picture 15">
            <a:extLst>
              <a:ext uri="{FF2B5EF4-FFF2-40B4-BE49-F238E27FC236}">
                <a16:creationId xmlns:a16="http://schemas.microsoft.com/office/drawing/2014/main" id="{C14115D3-8778-4D98-8B34-7F82629831E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4011" y="1582131"/>
            <a:ext cx="713769" cy="713769"/>
          </a:xfrm>
          <a:prstGeom prst="rect">
            <a:avLst/>
          </a:prstGeom>
        </p:spPr>
      </p:pic>
      <p:pic>
        <p:nvPicPr>
          <p:cNvPr id="17" name="Picture 16">
            <a:extLst>
              <a:ext uri="{FF2B5EF4-FFF2-40B4-BE49-F238E27FC236}">
                <a16:creationId xmlns:a16="http://schemas.microsoft.com/office/drawing/2014/main" id="{331F4410-E31F-376D-AF2C-0141734A92D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44011" y="3514405"/>
            <a:ext cx="713769" cy="713769"/>
          </a:xfrm>
          <a:prstGeom prst="rect">
            <a:avLst/>
          </a:prstGeom>
        </p:spPr>
      </p:pic>
      <p:sp>
        <p:nvSpPr>
          <p:cNvPr id="19" name="TextBox 18">
            <a:extLst>
              <a:ext uri="{FF2B5EF4-FFF2-40B4-BE49-F238E27FC236}">
                <a16:creationId xmlns:a16="http://schemas.microsoft.com/office/drawing/2014/main" id="{9624EB0C-63C4-E211-4665-6E1ADEF8AFFF}"/>
              </a:ext>
            </a:extLst>
          </p:cNvPr>
          <p:cNvSpPr txBox="1"/>
          <p:nvPr/>
        </p:nvSpPr>
        <p:spPr>
          <a:xfrm>
            <a:off x="1875209" y="3467836"/>
            <a:ext cx="9161093" cy="806906"/>
          </a:xfrm>
          <a:prstGeom prst="rect">
            <a:avLst/>
          </a:prstGeom>
          <a:noFill/>
        </p:spPr>
        <p:txBody>
          <a:bodyPr wrap="square" lIns="90000" tIns="46800" rIns="90000" rtlCol="0">
            <a:noAutofit/>
          </a:bodyPr>
          <a:lstStyle/>
          <a:p>
            <a:pPr lvl="0"/>
            <a:r>
              <a:rPr lang="en-US" sz="2400" b="1" dirty="0">
                <a:solidFill>
                  <a:srgbClr val="5C6E80"/>
                </a:solidFill>
              </a:rPr>
              <a:t>Give back when you have the capacity by doing work that is rewarding to you. </a:t>
            </a:r>
            <a:r>
              <a:rPr lang="en-US" sz="2400" dirty="0">
                <a:solidFill>
                  <a:srgbClr val="5C6E80"/>
                </a:solidFill>
              </a:rPr>
              <a:t>Engaging with leadership or following a passion will allow you to lead future change and improve medicine for all: learners, practitioners, and patients. </a:t>
            </a:r>
            <a:endParaRPr lang="en-CA" sz="2400" dirty="0">
              <a:solidFill>
                <a:srgbClr val="5C6E80"/>
              </a:solidFill>
            </a:endParaRPr>
          </a:p>
        </p:txBody>
      </p:sp>
    </p:spTree>
    <p:custDataLst>
      <p:tags r:id="rId1"/>
    </p:custDataLst>
    <p:extLst>
      <p:ext uri="{BB962C8B-B14F-4D97-AF65-F5344CB8AC3E}">
        <p14:creationId xmlns:p14="http://schemas.microsoft.com/office/powerpoint/2010/main" val="166713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D93B063-2BDC-E592-F41A-5529B2A2361C}"/>
              </a:ext>
            </a:extLst>
          </p:cNvPr>
          <p:cNvGrpSpPr/>
          <p:nvPr/>
        </p:nvGrpSpPr>
        <p:grpSpPr>
          <a:xfrm>
            <a:off x="450227" y="926988"/>
            <a:ext cx="10142248" cy="4378204"/>
            <a:chOff x="1127448" y="2564904"/>
            <a:chExt cx="9294270" cy="2980213"/>
          </a:xfrm>
        </p:grpSpPr>
        <p:sp>
          <p:nvSpPr>
            <p:cNvPr id="9" name="Speech Bubble: Rectangle 8">
              <a:extLst>
                <a:ext uri="{FF2B5EF4-FFF2-40B4-BE49-F238E27FC236}">
                  <a16:creationId xmlns:a16="http://schemas.microsoft.com/office/drawing/2014/main" id="{66D0F635-2467-81D0-80C3-C6A971044663}"/>
                </a:ext>
              </a:extLst>
            </p:cNvPr>
            <p:cNvSpPr/>
            <p:nvPr/>
          </p:nvSpPr>
          <p:spPr>
            <a:xfrm>
              <a:off x="1127448" y="2564904"/>
              <a:ext cx="2232248" cy="2304256"/>
            </a:xfrm>
            <a:prstGeom prst="wedgeRectCallout">
              <a:avLst>
                <a:gd name="adj1" fmla="val -4176"/>
                <a:gd name="adj2" fmla="val 788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0" name="Group 9">
              <a:extLst>
                <a:ext uri="{FF2B5EF4-FFF2-40B4-BE49-F238E27FC236}">
                  <a16:creationId xmlns:a16="http://schemas.microsoft.com/office/drawing/2014/main" id="{667A2643-6862-2A7C-FD28-BD1C6CB934D2}"/>
                </a:ext>
              </a:extLst>
            </p:cNvPr>
            <p:cNvGrpSpPr/>
            <p:nvPr/>
          </p:nvGrpSpPr>
          <p:grpSpPr>
            <a:xfrm>
              <a:off x="1658691" y="3210384"/>
              <a:ext cx="1169762" cy="1013297"/>
              <a:chOff x="1649991" y="3140968"/>
              <a:chExt cx="1169762" cy="1013297"/>
            </a:xfrm>
            <a:solidFill>
              <a:schemeClr val="bg1"/>
            </a:solidFill>
          </p:grpSpPr>
          <p:sp>
            <p:nvSpPr>
              <p:cNvPr id="13" name="Freeform: Shape 12">
                <a:extLst>
                  <a:ext uri="{FF2B5EF4-FFF2-40B4-BE49-F238E27FC236}">
                    <a16:creationId xmlns:a16="http://schemas.microsoft.com/office/drawing/2014/main" id="{82291809-7C6B-787A-C239-B452AC797D49}"/>
                  </a:ext>
                </a:extLst>
              </p:cNvPr>
              <p:cNvSpPr/>
              <p:nvPr/>
            </p:nvSpPr>
            <p:spPr>
              <a:xfrm>
                <a:off x="1649991" y="3140968"/>
                <a:ext cx="540177" cy="1013297"/>
              </a:xfrm>
              <a:custGeom>
                <a:avLst/>
                <a:gdLst/>
                <a:ahLst/>
                <a:cxnLst/>
                <a:rect l="l" t="t" r="r" b="b"/>
                <a:pathLst>
                  <a:path w="540177" h="1013297">
                    <a:moveTo>
                      <a:pt x="423449" y="0"/>
                    </a:moveTo>
                    <a:lnTo>
                      <a:pt x="540177" y="221038"/>
                    </a:lnTo>
                    <a:cubicBezTo>
                      <a:pt x="444973" y="265742"/>
                      <a:pt x="379159" y="310239"/>
                      <a:pt x="342733" y="354530"/>
                    </a:cubicBezTo>
                    <a:cubicBezTo>
                      <a:pt x="306307" y="398820"/>
                      <a:pt x="286025" y="451182"/>
                      <a:pt x="281886"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BD3B5D44-9CF8-0E4B-E956-FC1C58589663}"/>
                  </a:ext>
                </a:extLst>
              </p:cNvPr>
              <p:cNvSpPr/>
              <p:nvPr/>
            </p:nvSpPr>
            <p:spPr>
              <a:xfrm>
                <a:off x="2279576" y="3140968"/>
                <a:ext cx="540177" cy="1013297"/>
              </a:xfrm>
              <a:custGeom>
                <a:avLst/>
                <a:gdLst/>
                <a:ahLst/>
                <a:cxnLst/>
                <a:rect l="l" t="t" r="r" b="b"/>
                <a:pathLst>
                  <a:path w="540177" h="1013297">
                    <a:moveTo>
                      <a:pt x="423449" y="0"/>
                    </a:moveTo>
                    <a:lnTo>
                      <a:pt x="540177" y="221038"/>
                    </a:lnTo>
                    <a:cubicBezTo>
                      <a:pt x="444973" y="265742"/>
                      <a:pt x="379158" y="310239"/>
                      <a:pt x="342733" y="354530"/>
                    </a:cubicBezTo>
                    <a:cubicBezTo>
                      <a:pt x="306307" y="398820"/>
                      <a:pt x="286025" y="451182"/>
                      <a:pt x="281885"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1" name="Rectangle 10">
              <a:extLst>
                <a:ext uri="{FF2B5EF4-FFF2-40B4-BE49-F238E27FC236}">
                  <a16:creationId xmlns:a16="http://schemas.microsoft.com/office/drawing/2014/main" id="{3B97FBCC-5127-AC53-54DE-093750AF8415}"/>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100" cap="all" dirty="0">
                <a:solidFill>
                  <a:schemeClr val="tx2"/>
                </a:solidFill>
              </a:endParaRPr>
            </a:p>
          </p:txBody>
        </p:sp>
        <p:sp>
          <p:nvSpPr>
            <p:cNvPr id="12" name="Rectangle 11">
              <a:extLst>
                <a:ext uri="{FF2B5EF4-FFF2-40B4-BE49-F238E27FC236}">
                  <a16:creationId xmlns:a16="http://schemas.microsoft.com/office/drawing/2014/main" id="{86083F23-9909-008A-2B28-451E76FA04F2}"/>
                </a:ext>
              </a:extLst>
            </p:cNvPr>
            <p:cNvSpPr/>
            <p:nvPr/>
          </p:nvSpPr>
          <p:spPr>
            <a:xfrm>
              <a:off x="2198868" y="5340853"/>
              <a:ext cx="1408339" cy="204264"/>
            </a:xfrm>
            <a:prstGeom prst="rect">
              <a:avLst/>
            </a:prstGeom>
          </p:spPr>
          <p:txBody>
            <a:bodyPr wrap="none">
              <a:spAutoFit/>
            </a:bodyPr>
            <a:lstStyle/>
            <a:p>
              <a:r>
                <a:rPr lang="en-US" sz="1350" cap="all" dirty="0">
                  <a:solidFill>
                    <a:schemeClr val="tx2"/>
                  </a:solidFill>
                </a:rPr>
                <a:t>-- Dr. Adrian Yee  </a:t>
              </a:r>
              <a:endParaRPr lang="en-US" sz="1350" dirty="0"/>
            </a:p>
          </p:txBody>
        </p:sp>
      </p:grpSp>
      <p:sp>
        <p:nvSpPr>
          <p:cNvPr id="24" name="TextBox 23">
            <a:extLst>
              <a:ext uri="{FF2B5EF4-FFF2-40B4-BE49-F238E27FC236}">
                <a16:creationId xmlns:a16="http://schemas.microsoft.com/office/drawing/2014/main" id="{B4B51243-9D3D-FE17-F300-8982AAD47935}"/>
              </a:ext>
            </a:extLst>
          </p:cNvPr>
          <p:cNvSpPr txBox="1"/>
          <p:nvPr/>
        </p:nvSpPr>
        <p:spPr>
          <a:xfrm>
            <a:off x="3547866" y="1034519"/>
            <a:ext cx="6097348" cy="3308598"/>
          </a:xfrm>
          <a:prstGeom prst="rect">
            <a:avLst/>
          </a:prstGeom>
          <a:noFill/>
        </p:spPr>
        <p:txBody>
          <a:bodyPr wrap="square">
            <a:spAutoFit/>
          </a:bodyPr>
          <a:lstStyle/>
          <a:p>
            <a:pPr>
              <a:lnSpc>
                <a:spcPct val="100000"/>
              </a:lnSpc>
              <a:spcBef>
                <a:spcPct val="0"/>
              </a:spcBef>
              <a:spcAft>
                <a:spcPts val="1200"/>
              </a:spcAft>
            </a:pPr>
            <a:r>
              <a:rPr lang="en-US" sz="1900" b="0" i="0" dirty="0">
                <a:solidFill>
                  <a:srgbClr val="313537"/>
                </a:solidFill>
                <a:effectLst/>
                <a:latin typeface="Merriweather" panose="00000500000000000000" pitchFamily="2" charset="0"/>
              </a:rPr>
              <a:t>I went into medicine because I was a dreamer, an overachiever. I had curiosity, drive and passion. It is not easy to be a physician, especially in 2022. Like everyone else, I started to lose sight and faith. I am happy to say I have rediscovered why I do what I do. I enjoy building relationships and partnerships with patients, caregivers and my colleagues. I love to use my knowledge and expertise to guide patients in making decisions about their care. Medicine is a team sport, and your patients are part of the team.  </a:t>
            </a:r>
          </a:p>
        </p:txBody>
      </p:sp>
    </p:spTree>
    <p:custDataLst>
      <p:tags r:id="rId1"/>
    </p:custDataLst>
    <p:extLst>
      <p:ext uri="{BB962C8B-B14F-4D97-AF65-F5344CB8AC3E}">
        <p14:creationId xmlns:p14="http://schemas.microsoft.com/office/powerpoint/2010/main" val="18315133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DE1B51-81DB-BC6A-D06C-501D75503E71}"/>
              </a:ext>
            </a:extLst>
          </p:cNvPr>
          <p:cNvSpPr>
            <a:spLocks noGrp="1"/>
          </p:cNvSpPr>
          <p:nvPr>
            <p:ph type="body" sz="quarter" idx="11"/>
          </p:nvPr>
        </p:nvSpPr>
        <p:spPr/>
        <p:txBody>
          <a:bodyPr/>
          <a:lstStyle/>
          <a:p>
            <a:r>
              <a:rPr lang="en-CA" dirty="0"/>
              <a:t>References </a:t>
            </a:r>
          </a:p>
        </p:txBody>
      </p:sp>
      <p:sp>
        <p:nvSpPr>
          <p:cNvPr id="3" name="Text Placeholder 2">
            <a:extLst>
              <a:ext uri="{FF2B5EF4-FFF2-40B4-BE49-F238E27FC236}">
                <a16:creationId xmlns:a16="http://schemas.microsoft.com/office/drawing/2014/main" id="{365F0B92-CF1E-18BB-D505-4D07E4554042}"/>
              </a:ext>
            </a:extLst>
          </p:cNvPr>
          <p:cNvSpPr>
            <a:spLocks noGrp="1"/>
          </p:cNvSpPr>
          <p:nvPr>
            <p:ph type="body" sz="quarter" idx="13"/>
          </p:nvPr>
        </p:nvSpPr>
        <p:spPr/>
        <p:txBody>
          <a:bodyPr>
            <a:normAutofit fontScale="85000" lnSpcReduction="10000"/>
          </a:bodyPr>
          <a:lstStyle/>
          <a:p>
            <a:pPr marL="457200" indent="-457200" algn="l" fontAlgn="base">
              <a:buFont typeface="+mj-lt"/>
              <a:buAutoNum type="arabicParenR"/>
            </a:pPr>
            <a:r>
              <a:rPr lang="en-CA" b="0" i="0" dirty="0">
                <a:solidFill>
                  <a:srgbClr val="313537"/>
                </a:solidFill>
                <a:effectLst/>
                <a:latin typeface="var(--font-family-body)"/>
              </a:rPr>
              <a:t>Pratt MG, </a:t>
            </a:r>
            <a:r>
              <a:rPr lang="en-CA" b="0" i="0" dirty="0" err="1">
                <a:solidFill>
                  <a:srgbClr val="313537"/>
                </a:solidFill>
                <a:effectLst/>
                <a:latin typeface="var(--font-family-body)"/>
              </a:rPr>
              <a:t>Rockmann</a:t>
            </a:r>
            <a:r>
              <a:rPr lang="en-CA" b="0" i="0" dirty="0">
                <a:solidFill>
                  <a:srgbClr val="313537"/>
                </a:solidFill>
                <a:effectLst/>
                <a:latin typeface="var(--font-family-body)"/>
              </a:rPr>
              <a:t> KW, Kaufmann JB. Constructing professional identity: the role of work and identity learning cycles in the customization of identity among medical residents. </a:t>
            </a:r>
            <a:r>
              <a:rPr lang="en-CA" b="0" i="0" dirty="0" err="1">
                <a:solidFill>
                  <a:srgbClr val="313537"/>
                </a:solidFill>
                <a:effectLst/>
                <a:latin typeface="var(--font-family-body)"/>
              </a:rPr>
              <a:t>Acad</a:t>
            </a:r>
            <a:r>
              <a:rPr lang="en-CA" b="0" i="0" dirty="0">
                <a:solidFill>
                  <a:srgbClr val="313537"/>
                </a:solidFill>
                <a:effectLst/>
                <a:latin typeface="var(--font-family-body)"/>
              </a:rPr>
              <a:t> </a:t>
            </a:r>
            <a:r>
              <a:rPr lang="en-CA" b="0" i="0" dirty="0" err="1">
                <a:solidFill>
                  <a:srgbClr val="313537"/>
                </a:solidFill>
                <a:effectLst/>
                <a:latin typeface="var(--font-family-body)"/>
              </a:rPr>
              <a:t>Manag</a:t>
            </a:r>
            <a:r>
              <a:rPr lang="en-CA" b="0" i="0" dirty="0">
                <a:solidFill>
                  <a:srgbClr val="313537"/>
                </a:solidFill>
                <a:effectLst/>
                <a:latin typeface="var(--font-family-body)"/>
              </a:rPr>
              <a:t> J. 2006;49(2):235-262.</a:t>
            </a:r>
          </a:p>
          <a:p>
            <a:pPr marL="457200" indent="-457200" algn="l" fontAlgn="base">
              <a:buFont typeface="+mj-lt"/>
              <a:buAutoNum type="arabicParenR"/>
            </a:pPr>
            <a:r>
              <a:rPr lang="en-CA" b="0" i="0" dirty="0">
                <a:solidFill>
                  <a:srgbClr val="313537"/>
                </a:solidFill>
                <a:effectLst/>
                <a:latin typeface="var(--font-family-body)"/>
              </a:rPr>
              <a:t>Jager AJ, </a:t>
            </a:r>
            <a:r>
              <a:rPr lang="en-CA" b="0" i="0" dirty="0" err="1">
                <a:solidFill>
                  <a:srgbClr val="313537"/>
                </a:solidFill>
                <a:effectLst/>
                <a:latin typeface="var(--font-family-body)"/>
              </a:rPr>
              <a:t>Tutty</a:t>
            </a:r>
            <a:r>
              <a:rPr lang="en-CA" b="0" i="0" dirty="0">
                <a:solidFill>
                  <a:srgbClr val="313537"/>
                </a:solidFill>
                <a:effectLst/>
                <a:latin typeface="var(--font-family-body)"/>
              </a:rPr>
              <a:t> MA, Kao AC. Association between physician burnout and identification with medicine as a calling. Mayo Clin Proc. 2017 March;92(3):415-422.</a:t>
            </a:r>
          </a:p>
          <a:p>
            <a:pPr marL="457200" indent="-457200" algn="l" fontAlgn="base">
              <a:buFont typeface="+mj-lt"/>
              <a:buAutoNum type="arabicParenR"/>
            </a:pPr>
            <a:r>
              <a:rPr lang="en-CA" b="0" i="0" dirty="0">
                <a:solidFill>
                  <a:srgbClr val="313537"/>
                </a:solidFill>
                <a:effectLst/>
                <a:latin typeface="var(--font-family-body)"/>
              </a:rPr>
              <a:t>Yoon JD, Daley BM, </a:t>
            </a:r>
            <a:r>
              <a:rPr lang="en-CA" b="0" i="0" dirty="0" err="1">
                <a:solidFill>
                  <a:srgbClr val="313537"/>
                </a:solidFill>
                <a:effectLst/>
                <a:latin typeface="var(--font-family-body)"/>
              </a:rPr>
              <a:t>Curlin</a:t>
            </a:r>
            <a:r>
              <a:rPr lang="en-CA" b="0" i="0" dirty="0">
                <a:solidFill>
                  <a:srgbClr val="313537"/>
                </a:solidFill>
                <a:effectLst/>
                <a:latin typeface="var(--font-family-body)"/>
              </a:rPr>
              <a:t> FA. The association between a sense of calling and physician well-being: a national study of primary care physicians and psychiatrists. </a:t>
            </a:r>
            <a:r>
              <a:rPr lang="en-CA" b="0" i="0" dirty="0" err="1">
                <a:solidFill>
                  <a:srgbClr val="313537"/>
                </a:solidFill>
                <a:effectLst/>
                <a:latin typeface="var(--font-family-body)"/>
              </a:rPr>
              <a:t>Acad</a:t>
            </a:r>
            <a:r>
              <a:rPr lang="en-CA" b="0" i="0" dirty="0">
                <a:solidFill>
                  <a:srgbClr val="313537"/>
                </a:solidFill>
                <a:effectLst/>
                <a:latin typeface="var(--font-family-body)"/>
              </a:rPr>
              <a:t> Psych. 2017;41:167-173.</a:t>
            </a:r>
          </a:p>
          <a:p>
            <a:pPr marL="457200" indent="-457200" algn="l" fontAlgn="base">
              <a:buFont typeface="+mj-lt"/>
              <a:buAutoNum type="arabicParenR"/>
            </a:pPr>
            <a:r>
              <a:rPr lang="en-CA" b="0" i="0" dirty="0" err="1">
                <a:solidFill>
                  <a:srgbClr val="313537"/>
                </a:solidFill>
                <a:effectLst/>
                <a:latin typeface="var(--font-family-body)"/>
              </a:rPr>
              <a:t>Shanafelt</a:t>
            </a:r>
            <a:r>
              <a:rPr lang="en-CA" b="0" i="0" dirty="0">
                <a:solidFill>
                  <a:srgbClr val="313537"/>
                </a:solidFill>
                <a:effectLst/>
                <a:latin typeface="var(--font-family-body)"/>
              </a:rPr>
              <a:t> D, Schein E, Minor LB, </a:t>
            </a:r>
            <a:r>
              <a:rPr lang="en-CA" b="0" i="0" dirty="0" err="1">
                <a:solidFill>
                  <a:srgbClr val="313537"/>
                </a:solidFill>
                <a:effectLst/>
                <a:latin typeface="var(--font-family-body)"/>
              </a:rPr>
              <a:t>Trockel</a:t>
            </a:r>
            <a:r>
              <a:rPr lang="en-CA" b="0" i="0" dirty="0">
                <a:solidFill>
                  <a:srgbClr val="313537"/>
                </a:solidFill>
                <a:effectLst/>
                <a:latin typeface="var(--font-family-body)"/>
              </a:rPr>
              <a:t> M, Schein P, </a:t>
            </a:r>
            <a:r>
              <a:rPr lang="en-CA" b="0" i="0" dirty="0" err="1">
                <a:solidFill>
                  <a:srgbClr val="313537"/>
                </a:solidFill>
                <a:effectLst/>
                <a:latin typeface="var(--font-family-body)"/>
              </a:rPr>
              <a:t>Kirch</a:t>
            </a:r>
            <a:r>
              <a:rPr lang="en-CA" b="0" i="0" dirty="0">
                <a:solidFill>
                  <a:srgbClr val="313537"/>
                </a:solidFill>
                <a:effectLst/>
                <a:latin typeface="var(--font-family-body)"/>
              </a:rPr>
              <a:t> D. Healing the professional culture of medicine. Mayo Clin Proc. 2019 August;94(8):1556-1566.</a:t>
            </a:r>
          </a:p>
          <a:p>
            <a:pPr marL="457200" indent="-457200" algn="l" fontAlgn="base">
              <a:buFont typeface="+mj-lt"/>
              <a:buAutoNum type="arabicParenR"/>
            </a:pPr>
            <a:r>
              <a:rPr lang="en-CA" b="0" i="0" dirty="0">
                <a:solidFill>
                  <a:srgbClr val="313537"/>
                </a:solidFill>
                <a:effectLst/>
                <a:latin typeface="var(--font-family-body)"/>
              </a:rPr>
              <a:t>Edmondson EK, Kumar AA, Smith SM. Creating a culture of wellness in residency. </a:t>
            </a:r>
            <a:r>
              <a:rPr lang="en-CA" b="0" i="0" dirty="0" err="1">
                <a:solidFill>
                  <a:srgbClr val="313537"/>
                </a:solidFill>
                <a:effectLst/>
                <a:latin typeface="var(--font-family-body)"/>
              </a:rPr>
              <a:t>Acad</a:t>
            </a:r>
            <a:r>
              <a:rPr lang="en-CA" b="0" i="0" dirty="0">
                <a:solidFill>
                  <a:srgbClr val="313537"/>
                </a:solidFill>
                <a:effectLst/>
                <a:latin typeface="var(--font-family-body)"/>
              </a:rPr>
              <a:t> Med. 2018 July;93(7 ):966-968. </a:t>
            </a:r>
            <a:r>
              <a:rPr lang="en-CA" b="0" i="0" dirty="0" err="1">
                <a:solidFill>
                  <a:srgbClr val="313537"/>
                </a:solidFill>
                <a:effectLst/>
                <a:latin typeface="var(--font-family-body)"/>
              </a:rPr>
              <a:t>doi</a:t>
            </a:r>
            <a:r>
              <a:rPr lang="en-CA" b="0" i="0" dirty="0">
                <a:solidFill>
                  <a:srgbClr val="313537"/>
                </a:solidFill>
                <a:effectLst/>
                <a:latin typeface="var(--font-family-body)"/>
              </a:rPr>
              <a:t>: 10.1097/ACM.0000000000002250</a:t>
            </a:r>
          </a:p>
          <a:p>
            <a:pPr marL="457200" indent="-457200" algn="l" fontAlgn="base">
              <a:buFont typeface="+mj-lt"/>
              <a:buAutoNum type="arabicParenR"/>
            </a:pPr>
            <a:r>
              <a:rPr lang="en-CA" b="0" i="0" dirty="0">
                <a:solidFill>
                  <a:srgbClr val="313537"/>
                </a:solidFill>
                <a:effectLst/>
                <a:latin typeface="var(--font-family-body)"/>
              </a:rPr>
              <a:t>Oliver D. When “resilience” becomes a dirty word. BMJ. 2017;358:j3604. doi:10.1136/bmj.j3604</a:t>
            </a:r>
          </a:p>
          <a:p>
            <a:pPr marL="457200" indent="-457200" algn="l" fontAlgn="base">
              <a:buFont typeface="+mj-lt"/>
              <a:buAutoNum type="arabicParenR"/>
            </a:pPr>
            <a:r>
              <a:rPr lang="en-CA" b="0" i="0" dirty="0">
                <a:solidFill>
                  <a:srgbClr val="313537"/>
                </a:solidFill>
                <a:effectLst/>
                <a:latin typeface="var(--font-family-body)"/>
              </a:rPr>
              <a:t>Lee C, Hall K, Anakin M, Pinnock R. Towards a new understanding of uncertainty in medical education. J Eval Clin </a:t>
            </a:r>
            <a:r>
              <a:rPr lang="en-CA" b="0" i="0" dirty="0" err="1">
                <a:solidFill>
                  <a:srgbClr val="313537"/>
                </a:solidFill>
                <a:effectLst/>
                <a:latin typeface="var(--font-family-body)"/>
              </a:rPr>
              <a:t>Prac</a:t>
            </a:r>
            <a:r>
              <a:rPr lang="en-CA" b="0" i="0" dirty="0">
                <a:solidFill>
                  <a:srgbClr val="313537"/>
                </a:solidFill>
                <a:effectLst/>
                <a:latin typeface="var(--font-family-body)"/>
              </a:rPr>
              <a:t>. 2020 October;27(5):1194-1204.</a:t>
            </a:r>
          </a:p>
          <a:p>
            <a:pPr marL="457200" indent="-457200" algn="l" fontAlgn="base">
              <a:buFont typeface="+mj-lt"/>
              <a:buAutoNum type="arabicParenR"/>
            </a:pPr>
            <a:r>
              <a:rPr lang="en-CA" b="0" i="0" dirty="0">
                <a:solidFill>
                  <a:srgbClr val="313537"/>
                </a:solidFill>
                <a:effectLst/>
                <a:latin typeface="var(--font-family-body)"/>
              </a:rPr>
              <a:t>Cook DA, </a:t>
            </a:r>
            <a:r>
              <a:rPr lang="en-CA" b="0" i="0" dirty="0" err="1">
                <a:solidFill>
                  <a:srgbClr val="313537"/>
                </a:solidFill>
                <a:effectLst/>
                <a:latin typeface="var(--font-family-body)"/>
              </a:rPr>
              <a:t>Artino</a:t>
            </a:r>
            <a:r>
              <a:rPr lang="en-CA" b="0" i="0" dirty="0">
                <a:solidFill>
                  <a:srgbClr val="313537"/>
                </a:solidFill>
                <a:effectLst/>
                <a:latin typeface="var(--font-family-body)"/>
              </a:rPr>
              <a:t> AR. Motivation to learn: an overview of contemporary theories. Med Ed. 2016;50:997-1014. doi:10.1111/medu.13074</a:t>
            </a:r>
          </a:p>
          <a:p>
            <a:endParaRPr lang="en-CA" dirty="0"/>
          </a:p>
        </p:txBody>
      </p:sp>
    </p:spTree>
    <p:custDataLst>
      <p:tags r:id="rId1"/>
    </p:custDataLst>
    <p:extLst>
      <p:ext uri="{BB962C8B-B14F-4D97-AF65-F5344CB8AC3E}">
        <p14:creationId xmlns:p14="http://schemas.microsoft.com/office/powerpoint/2010/main" val="2820363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E847ACD-4FD6-A2A6-B9C9-66A3F466CD15}"/>
              </a:ext>
            </a:extLst>
          </p:cNvPr>
          <p:cNvGrpSpPr/>
          <p:nvPr/>
        </p:nvGrpSpPr>
        <p:grpSpPr>
          <a:xfrm>
            <a:off x="450227" y="926988"/>
            <a:ext cx="10142248" cy="3385162"/>
            <a:chOff x="1127448" y="2564904"/>
            <a:chExt cx="9294270" cy="2304256"/>
          </a:xfrm>
        </p:grpSpPr>
        <p:sp>
          <p:nvSpPr>
            <p:cNvPr id="5" name="Speech Bubble: Rectangle 4">
              <a:extLst>
                <a:ext uri="{FF2B5EF4-FFF2-40B4-BE49-F238E27FC236}">
                  <a16:creationId xmlns:a16="http://schemas.microsoft.com/office/drawing/2014/main" id="{4A35762C-7343-31C7-C301-C9CA0F0F58C4}"/>
                </a:ext>
              </a:extLst>
            </p:cNvPr>
            <p:cNvSpPr/>
            <p:nvPr/>
          </p:nvSpPr>
          <p:spPr>
            <a:xfrm>
              <a:off x="1127448" y="2564904"/>
              <a:ext cx="2232248" cy="2304256"/>
            </a:xfrm>
            <a:prstGeom prst="wedgeRectCallout">
              <a:avLst>
                <a:gd name="adj1" fmla="val -16467"/>
                <a:gd name="adj2" fmla="val 499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Pause and Reflect</a:t>
              </a:r>
            </a:p>
          </p:txBody>
        </p:sp>
        <p:sp>
          <p:nvSpPr>
            <p:cNvPr id="7" name="Rectangle 6">
              <a:extLst>
                <a:ext uri="{FF2B5EF4-FFF2-40B4-BE49-F238E27FC236}">
                  <a16:creationId xmlns:a16="http://schemas.microsoft.com/office/drawing/2014/main" id="{935F16D5-361F-0D3C-1469-5A4696FCF566}"/>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4000" dirty="0">
                  <a:solidFill>
                    <a:schemeClr val="tx2"/>
                  </a:solidFill>
                </a:rPr>
                <a:t>What do you love or enjoy most about your practice of medicine? </a:t>
              </a:r>
            </a:p>
          </p:txBody>
        </p:sp>
      </p:grpSp>
    </p:spTree>
    <p:custDataLst>
      <p:tags r:id="rId1"/>
    </p:custDataLst>
    <p:extLst>
      <p:ext uri="{BB962C8B-B14F-4D97-AF65-F5344CB8AC3E}">
        <p14:creationId xmlns:p14="http://schemas.microsoft.com/office/powerpoint/2010/main" val="25670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3BB9496-E387-BB9F-C0D3-506C08FFDA41}"/>
              </a:ext>
            </a:extLst>
          </p:cNvPr>
          <p:cNvSpPr>
            <a:spLocks noGrp="1"/>
          </p:cNvSpPr>
          <p:nvPr>
            <p:ph type="body" sz="quarter" idx="11"/>
          </p:nvPr>
        </p:nvSpPr>
        <p:spPr>
          <a:xfrm>
            <a:off x="585272" y="338288"/>
            <a:ext cx="10215251" cy="831108"/>
          </a:xfrm>
        </p:spPr>
        <p:txBody>
          <a:bodyPr/>
          <a:lstStyle/>
          <a:p>
            <a:r>
              <a:rPr lang="en-CA" sz="4000" cap="none" dirty="0">
                <a:latin typeface="+mn-lt"/>
              </a:rPr>
              <a:t>The Practice of Medicine </a:t>
            </a:r>
          </a:p>
        </p:txBody>
      </p:sp>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1169396"/>
            <a:ext cx="10215251" cy="4896147"/>
          </a:xfrm>
        </p:spPr>
        <p:txBody>
          <a:bodyPr>
            <a:noAutofit/>
          </a:bodyPr>
          <a:lstStyle/>
          <a:p>
            <a:r>
              <a:rPr lang="en-CA" sz="2800" b="1" dirty="0"/>
              <a:t>Why did you decide to become a physician? What attracted you to medicine? </a:t>
            </a:r>
            <a:endParaRPr lang="en-CA" sz="2800" dirty="0"/>
          </a:p>
          <a:p>
            <a:r>
              <a:rPr lang="en-CA" sz="2800" dirty="0"/>
              <a:t>Connecting the practice of medicine to personally meaningful work has far reaching impacts. </a:t>
            </a:r>
          </a:p>
          <a:p>
            <a:r>
              <a:rPr lang="en-CA" sz="2800" dirty="0"/>
              <a:t>Physicians who see medicine as a calling are:  </a:t>
            </a:r>
          </a:p>
          <a:p>
            <a:pPr marL="342900" indent="-342900">
              <a:buFont typeface="Wingdings" panose="05000000000000000000" pitchFamily="2" charset="2"/>
              <a:buChar char="Ø"/>
            </a:pPr>
            <a:r>
              <a:rPr lang="en-CA" sz="2800" dirty="0"/>
              <a:t>More engaged</a:t>
            </a:r>
          </a:p>
          <a:p>
            <a:pPr marL="342900" indent="-342900">
              <a:buFont typeface="Wingdings" panose="05000000000000000000" pitchFamily="2" charset="2"/>
              <a:buChar char="Ø"/>
            </a:pPr>
            <a:r>
              <a:rPr lang="en-CA" sz="2800" dirty="0"/>
              <a:t>Experience greater personal satisfaction </a:t>
            </a:r>
          </a:p>
          <a:p>
            <a:pPr marL="342900" indent="-342900">
              <a:buFont typeface="Wingdings" panose="05000000000000000000" pitchFamily="2" charset="2"/>
              <a:buChar char="Ø"/>
            </a:pPr>
            <a:r>
              <a:rPr lang="en-CA" sz="2800" dirty="0"/>
              <a:t>Less likely to leave their specialty or medicine all together </a:t>
            </a:r>
          </a:p>
          <a:p>
            <a:pPr marL="342900" indent="-342900">
              <a:buFont typeface="Wingdings" panose="05000000000000000000" pitchFamily="2" charset="2"/>
              <a:buChar char="Ø"/>
            </a:pPr>
            <a:r>
              <a:rPr lang="en-CA" sz="2800" dirty="0"/>
              <a:t>Deliver improved quality of care </a:t>
            </a:r>
          </a:p>
        </p:txBody>
      </p:sp>
    </p:spTree>
    <p:custDataLst>
      <p:tags r:id="rId1"/>
    </p:custDataLst>
    <p:extLst>
      <p:ext uri="{BB962C8B-B14F-4D97-AF65-F5344CB8AC3E}">
        <p14:creationId xmlns:p14="http://schemas.microsoft.com/office/powerpoint/2010/main" val="4235120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9B314A-45EA-0FAD-9237-FE3030692508}"/>
              </a:ext>
            </a:extLst>
          </p:cNvPr>
          <p:cNvSpPr>
            <a:spLocks noGrp="1"/>
          </p:cNvSpPr>
          <p:nvPr>
            <p:ph type="body" sz="quarter" idx="13"/>
          </p:nvPr>
        </p:nvSpPr>
        <p:spPr>
          <a:xfrm>
            <a:off x="585272" y="267037"/>
            <a:ext cx="10215251" cy="6311787"/>
          </a:xfrm>
        </p:spPr>
        <p:txBody>
          <a:bodyPr>
            <a:noAutofit/>
          </a:bodyPr>
          <a:lstStyle/>
          <a:p>
            <a:r>
              <a:rPr lang="en-CA" sz="2800" b="1" dirty="0"/>
              <a:t>Workload demands can erode a physician’s sense of purpose, of calling, increasing the likelihood of burnout.  </a:t>
            </a:r>
            <a:endParaRPr lang="en-CA" sz="2800" dirty="0"/>
          </a:p>
          <a:p>
            <a:endParaRPr lang="en-CA" sz="2800" dirty="0"/>
          </a:p>
          <a:p>
            <a:r>
              <a:rPr lang="en-CA" sz="2800" dirty="0"/>
              <a:t>Regularly re-set and self-calibrate when you: </a:t>
            </a:r>
          </a:p>
          <a:p>
            <a:pPr marL="342900" indent="-342900">
              <a:buFont typeface="Wingdings" panose="05000000000000000000" pitchFamily="2" charset="2"/>
              <a:buChar char="Ø"/>
            </a:pPr>
            <a:r>
              <a:rPr lang="en-CA" sz="2800" dirty="0"/>
              <a:t>Have a satisfying patient interaction</a:t>
            </a:r>
          </a:p>
          <a:p>
            <a:pPr marL="342900" indent="-342900">
              <a:buFont typeface="Wingdings" panose="05000000000000000000" pitchFamily="2" charset="2"/>
              <a:buChar char="Ø"/>
            </a:pPr>
            <a:r>
              <a:rPr lang="en-CA" sz="2800" dirty="0"/>
              <a:t>Work seamlessly as a team</a:t>
            </a:r>
          </a:p>
          <a:p>
            <a:pPr marL="342900" indent="-342900">
              <a:buFont typeface="Wingdings" panose="05000000000000000000" pitchFamily="2" charset="2"/>
              <a:buChar char="Ø"/>
            </a:pPr>
            <a:r>
              <a:rPr lang="en-CA" sz="2800" dirty="0"/>
              <a:t>Make an insightful clinical diagnosis </a:t>
            </a:r>
          </a:p>
          <a:p>
            <a:pPr marL="342900" indent="-342900">
              <a:buFont typeface="Wingdings" panose="05000000000000000000" pitchFamily="2" charset="2"/>
              <a:buChar char="Ø"/>
            </a:pPr>
            <a:r>
              <a:rPr lang="en-CA" sz="2800" dirty="0"/>
              <a:t>Achieve a positive patient out</a:t>
            </a:r>
          </a:p>
          <a:p>
            <a:pPr marL="342900" indent="-342900">
              <a:buFont typeface="Wingdings" panose="05000000000000000000" pitchFamily="2" charset="2"/>
              <a:buChar char="Ø"/>
            </a:pPr>
            <a:endParaRPr lang="en-CA" sz="2800" dirty="0"/>
          </a:p>
          <a:p>
            <a:r>
              <a:rPr lang="en-CA" sz="2800" dirty="0"/>
              <a:t>Connect the good work you do to how you feel about the practice of medicine. </a:t>
            </a:r>
          </a:p>
        </p:txBody>
      </p:sp>
      <p:sp>
        <p:nvSpPr>
          <p:cNvPr id="2" name="TextBox 1">
            <a:extLst>
              <a:ext uri="{FF2B5EF4-FFF2-40B4-BE49-F238E27FC236}">
                <a16:creationId xmlns:a16="http://schemas.microsoft.com/office/drawing/2014/main" id="{33CB389C-A6C9-8740-BB1D-339C1539C56D}"/>
              </a:ext>
            </a:extLst>
          </p:cNvPr>
          <p:cNvSpPr txBox="1"/>
          <p:nvPr/>
        </p:nvSpPr>
        <p:spPr>
          <a:xfrm>
            <a:off x="9059334" y="6221631"/>
            <a:ext cx="1618713" cy="369332"/>
          </a:xfrm>
          <a:prstGeom prst="rect">
            <a:avLst/>
          </a:prstGeom>
          <a:noFill/>
        </p:spPr>
        <p:txBody>
          <a:bodyPr wrap="none" rtlCol="0">
            <a:spAutoFit/>
          </a:bodyPr>
          <a:lstStyle/>
          <a:p>
            <a:r>
              <a:rPr lang="en-US" dirty="0">
                <a:hlinkClick r:id="rId4" action="ppaction://hlinksldjump"/>
              </a:rPr>
              <a:t>Back to Outline</a:t>
            </a:r>
            <a:endParaRPr lang="en-US" dirty="0"/>
          </a:p>
        </p:txBody>
      </p:sp>
    </p:spTree>
    <p:custDataLst>
      <p:tags r:id="rId1"/>
    </p:custDataLst>
    <p:extLst>
      <p:ext uri="{BB962C8B-B14F-4D97-AF65-F5344CB8AC3E}">
        <p14:creationId xmlns:p14="http://schemas.microsoft.com/office/powerpoint/2010/main" val="4012988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D93B063-2BDC-E592-F41A-5529B2A2361C}"/>
              </a:ext>
            </a:extLst>
          </p:cNvPr>
          <p:cNvGrpSpPr/>
          <p:nvPr/>
        </p:nvGrpSpPr>
        <p:grpSpPr>
          <a:xfrm>
            <a:off x="450227" y="926988"/>
            <a:ext cx="10142248" cy="4378204"/>
            <a:chOff x="1127448" y="2564904"/>
            <a:chExt cx="9294270" cy="2980213"/>
          </a:xfrm>
        </p:grpSpPr>
        <p:sp>
          <p:nvSpPr>
            <p:cNvPr id="9" name="Speech Bubble: Rectangle 8">
              <a:extLst>
                <a:ext uri="{FF2B5EF4-FFF2-40B4-BE49-F238E27FC236}">
                  <a16:creationId xmlns:a16="http://schemas.microsoft.com/office/drawing/2014/main" id="{66D0F635-2467-81D0-80C3-C6A971044663}"/>
                </a:ext>
              </a:extLst>
            </p:cNvPr>
            <p:cNvSpPr/>
            <p:nvPr/>
          </p:nvSpPr>
          <p:spPr>
            <a:xfrm>
              <a:off x="1127448" y="2564904"/>
              <a:ext cx="2232248" cy="2304256"/>
            </a:xfrm>
            <a:prstGeom prst="wedgeRectCallout">
              <a:avLst>
                <a:gd name="adj1" fmla="val -4176"/>
                <a:gd name="adj2" fmla="val 7882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10" name="Group 9">
              <a:extLst>
                <a:ext uri="{FF2B5EF4-FFF2-40B4-BE49-F238E27FC236}">
                  <a16:creationId xmlns:a16="http://schemas.microsoft.com/office/drawing/2014/main" id="{667A2643-6862-2A7C-FD28-BD1C6CB934D2}"/>
                </a:ext>
              </a:extLst>
            </p:cNvPr>
            <p:cNvGrpSpPr/>
            <p:nvPr/>
          </p:nvGrpSpPr>
          <p:grpSpPr>
            <a:xfrm>
              <a:off x="1658691" y="3210384"/>
              <a:ext cx="1169762" cy="1013297"/>
              <a:chOff x="1649991" y="3140968"/>
              <a:chExt cx="1169762" cy="1013297"/>
            </a:xfrm>
            <a:solidFill>
              <a:schemeClr val="bg1"/>
            </a:solidFill>
          </p:grpSpPr>
          <p:sp>
            <p:nvSpPr>
              <p:cNvPr id="13" name="Freeform: Shape 12">
                <a:extLst>
                  <a:ext uri="{FF2B5EF4-FFF2-40B4-BE49-F238E27FC236}">
                    <a16:creationId xmlns:a16="http://schemas.microsoft.com/office/drawing/2014/main" id="{82291809-7C6B-787A-C239-B452AC797D49}"/>
                  </a:ext>
                </a:extLst>
              </p:cNvPr>
              <p:cNvSpPr/>
              <p:nvPr/>
            </p:nvSpPr>
            <p:spPr>
              <a:xfrm>
                <a:off x="1649991" y="3140968"/>
                <a:ext cx="540177" cy="1013297"/>
              </a:xfrm>
              <a:custGeom>
                <a:avLst/>
                <a:gdLst/>
                <a:ahLst/>
                <a:cxnLst/>
                <a:rect l="l" t="t" r="r" b="b"/>
                <a:pathLst>
                  <a:path w="540177" h="1013297">
                    <a:moveTo>
                      <a:pt x="423449" y="0"/>
                    </a:moveTo>
                    <a:lnTo>
                      <a:pt x="540177" y="221038"/>
                    </a:lnTo>
                    <a:cubicBezTo>
                      <a:pt x="444973" y="265742"/>
                      <a:pt x="379159" y="310239"/>
                      <a:pt x="342733" y="354530"/>
                    </a:cubicBezTo>
                    <a:cubicBezTo>
                      <a:pt x="306307" y="398820"/>
                      <a:pt x="286025" y="451182"/>
                      <a:pt x="281886"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Freeform: Shape 13">
                <a:extLst>
                  <a:ext uri="{FF2B5EF4-FFF2-40B4-BE49-F238E27FC236}">
                    <a16:creationId xmlns:a16="http://schemas.microsoft.com/office/drawing/2014/main" id="{BD3B5D44-9CF8-0E4B-E956-FC1C58589663}"/>
                  </a:ext>
                </a:extLst>
              </p:cNvPr>
              <p:cNvSpPr/>
              <p:nvPr/>
            </p:nvSpPr>
            <p:spPr>
              <a:xfrm>
                <a:off x="2279576" y="3140968"/>
                <a:ext cx="540177" cy="1013297"/>
              </a:xfrm>
              <a:custGeom>
                <a:avLst/>
                <a:gdLst/>
                <a:ahLst/>
                <a:cxnLst/>
                <a:rect l="l" t="t" r="r" b="b"/>
                <a:pathLst>
                  <a:path w="540177" h="1013297">
                    <a:moveTo>
                      <a:pt x="423449" y="0"/>
                    </a:moveTo>
                    <a:lnTo>
                      <a:pt x="540177" y="221038"/>
                    </a:lnTo>
                    <a:cubicBezTo>
                      <a:pt x="444973" y="265742"/>
                      <a:pt x="379158" y="310239"/>
                      <a:pt x="342733" y="354530"/>
                    </a:cubicBezTo>
                    <a:cubicBezTo>
                      <a:pt x="306307" y="398820"/>
                      <a:pt x="286025" y="451182"/>
                      <a:pt x="281885" y="511616"/>
                    </a:cubicBezTo>
                    <a:lnTo>
                      <a:pt x="540177" y="511616"/>
                    </a:lnTo>
                    <a:lnTo>
                      <a:pt x="540177" y="1013297"/>
                    </a:lnTo>
                    <a:lnTo>
                      <a:pt x="0" y="1013297"/>
                    </a:lnTo>
                    <a:lnTo>
                      <a:pt x="0" y="597299"/>
                    </a:lnTo>
                    <a:cubicBezTo>
                      <a:pt x="0" y="444145"/>
                      <a:pt x="31873" y="323278"/>
                      <a:pt x="95618" y="234697"/>
                    </a:cubicBezTo>
                    <a:cubicBezTo>
                      <a:pt x="159363" y="146117"/>
                      <a:pt x="268640" y="67884"/>
                      <a:pt x="42344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1" name="Rectangle 10">
              <a:extLst>
                <a:ext uri="{FF2B5EF4-FFF2-40B4-BE49-F238E27FC236}">
                  <a16:creationId xmlns:a16="http://schemas.microsoft.com/office/drawing/2014/main" id="{3B97FBCC-5127-AC53-54DE-093750AF8415}"/>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2100" cap="all" dirty="0">
                <a:solidFill>
                  <a:schemeClr val="tx2"/>
                </a:solidFill>
              </a:endParaRPr>
            </a:p>
          </p:txBody>
        </p:sp>
        <p:sp>
          <p:nvSpPr>
            <p:cNvPr id="12" name="Rectangle 11">
              <a:extLst>
                <a:ext uri="{FF2B5EF4-FFF2-40B4-BE49-F238E27FC236}">
                  <a16:creationId xmlns:a16="http://schemas.microsoft.com/office/drawing/2014/main" id="{86083F23-9909-008A-2B28-451E76FA04F2}"/>
                </a:ext>
              </a:extLst>
            </p:cNvPr>
            <p:cNvSpPr/>
            <p:nvPr/>
          </p:nvSpPr>
          <p:spPr>
            <a:xfrm>
              <a:off x="2198868" y="5340853"/>
              <a:ext cx="1465630" cy="204264"/>
            </a:xfrm>
            <a:prstGeom prst="rect">
              <a:avLst/>
            </a:prstGeom>
          </p:spPr>
          <p:txBody>
            <a:bodyPr wrap="none">
              <a:spAutoFit/>
            </a:bodyPr>
            <a:lstStyle/>
            <a:p>
              <a:r>
                <a:rPr lang="en-US" sz="1350" cap="all" dirty="0">
                  <a:solidFill>
                    <a:schemeClr val="tx2"/>
                  </a:solidFill>
                </a:rPr>
                <a:t>-- Dr. Elisabet </a:t>
              </a:r>
              <a:r>
                <a:rPr lang="en-US" sz="1350" cap="all" dirty="0" err="1">
                  <a:solidFill>
                    <a:schemeClr val="tx2"/>
                  </a:solidFill>
                </a:rPr>
                <a:t>joa</a:t>
              </a:r>
              <a:r>
                <a:rPr lang="en-US" sz="1350" cap="all" dirty="0">
                  <a:solidFill>
                    <a:schemeClr val="tx2"/>
                  </a:solidFill>
                </a:rPr>
                <a:t> </a:t>
              </a:r>
              <a:endParaRPr lang="en-US" sz="1350" dirty="0"/>
            </a:p>
          </p:txBody>
        </p:sp>
      </p:grpSp>
      <p:sp>
        <p:nvSpPr>
          <p:cNvPr id="24" name="TextBox 23">
            <a:extLst>
              <a:ext uri="{FF2B5EF4-FFF2-40B4-BE49-F238E27FC236}">
                <a16:creationId xmlns:a16="http://schemas.microsoft.com/office/drawing/2014/main" id="{B4B51243-9D3D-FE17-F300-8982AAD47935}"/>
              </a:ext>
            </a:extLst>
          </p:cNvPr>
          <p:cNvSpPr txBox="1"/>
          <p:nvPr/>
        </p:nvSpPr>
        <p:spPr>
          <a:xfrm>
            <a:off x="3547866" y="1034519"/>
            <a:ext cx="6097348" cy="3170099"/>
          </a:xfrm>
          <a:prstGeom prst="rect">
            <a:avLst/>
          </a:prstGeom>
          <a:noFill/>
        </p:spPr>
        <p:txBody>
          <a:bodyPr wrap="square">
            <a:spAutoFit/>
          </a:bodyPr>
          <a:lstStyle/>
          <a:p>
            <a:pPr>
              <a:lnSpc>
                <a:spcPct val="100000"/>
              </a:lnSpc>
              <a:spcBef>
                <a:spcPct val="0"/>
              </a:spcBef>
              <a:spcAft>
                <a:spcPts val="1200"/>
              </a:spcAft>
            </a:pPr>
            <a:r>
              <a:rPr lang="en-US" sz="2000" b="0" i="0" dirty="0">
                <a:solidFill>
                  <a:srgbClr val="313537"/>
                </a:solidFill>
                <a:effectLst/>
                <a:latin typeface="Merriweather" panose="00000500000000000000" pitchFamily="2" charset="0"/>
              </a:rPr>
              <a:t>When a family suffered a stillbirth and my instinct the next morning was just to go home and be with my family but instead I went to see this grieving family and showed them their baby and sat with them/cried with them. I explained as much as I could. Tried to relieve them of their guilt. I felt sad but I also felt very much at peace as I had done everything I could. I recently delivered their second live born child. What a privilege.</a:t>
            </a:r>
          </a:p>
        </p:txBody>
      </p:sp>
    </p:spTree>
    <p:custDataLst>
      <p:tags r:id="rId1"/>
    </p:custDataLst>
    <p:extLst>
      <p:ext uri="{BB962C8B-B14F-4D97-AF65-F5344CB8AC3E}">
        <p14:creationId xmlns:p14="http://schemas.microsoft.com/office/powerpoint/2010/main" val="2839480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E847ACD-4FD6-A2A6-B9C9-66A3F466CD15}"/>
              </a:ext>
            </a:extLst>
          </p:cNvPr>
          <p:cNvGrpSpPr/>
          <p:nvPr/>
        </p:nvGrpSpPr>
        <p:grpSpPr>
          <a:xfrm>
            <a:off x="450227" y="926988"/>
            <a:ext cx="10142248" cy="3385162"/>
            <a:chOff x="1127448" y="2564904"/>
            <a:chExt cx="9294270" cy="2304256"/>
          </a:xfrm>
        </p:grpSpPr>
        <p:sp>
          <p:nvSpPr>
            <p:cNvPr id="5" name="Speech Bubble: Rectangle 4">
              <a:extLst>
                <a:ext uri="{FF2B5EF4-FFF2-40B4-BE49-F238E27FC236}">
                  <a16:creationId xmlns:a16="http://schemas.microsoft.com/office/drawing/2014/main" id="{4A35762C-7343-31C7-C301-C9CA0F0F58C4}"/>
                </a:ext>
              </a:extLst>
            </p:cNvPr>
            <p:cNvSpPr/>
            <p:nvPr/>
          </p:nvSpPr>
          <p:spPr>
            <a:xfrm>
              <a:off x="1127448" y="2564904"/>
              <a:ext cx="2232248" cy="2304256"/>
            </a:xfrm>
            <a:prstGeom prst="wedgeRectCallout">
              <a:avLst>
                <a:gd name="adj1" fmla="val -16467"/>
                <a:gd name="adj2" fmla="val 499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Pause and Reflect</a:t>
              </a:r>
            </a:p>
          </p:txBody>
        </p:sp>
        <p:sp>
          <p:nvSpPr>
            <p:cNvPr id="7" name="Rectangle 6">
              <a:extLst>
                <a:ext uri="{FF2B5EF4-FFF2-40B4-BE49-F238E27FC236}">
                  <a16:creationId xmlns:a16="http://schemas.microsoft.com/office/drawing/2014/main" id="{935F16D5-361F-0D3C-1469-5A4696FCF566}"/>
                </a:ext>
              </a:extLst>
            </p:cNvPr>
            <p:cNvSpPr/>
            <p:nvPr/>
          </p:nvSpPr>
          <p:spPr>
            <a:xfrm>
              <a:off x="3359696" y="2564904"/>
              <a:ext cx="7062022" cy="2304256"/>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en-US" sz="3600" dirty="0">
                  <a:solidFill>
                    <a:schemeClr val="tx2"/>
                  </a:solidFill>
                </a:rPr>
                <a:t>Think of a time you had to go above and beyond the requirements of the job to prioritize your patients. Why do you feel that was justified? What did you learn or take away from that moment? </a:t>
              </a:r>
            </a:p>
          </p:txBody>
        </p:sp>
      </p:grpSp>
    </p:spTree>
    <p:custDataLst>
      <p:tags r:id="rId1"/>
    </p:custDataLst>
    <p:extLst>
      <p:ext uri="{BB962C8B-B14F-4D97-AF65-F5344CB8AC3E}">
        <p14:creationId xmlns:p14="http://schemas.microsoft.com/office/powerpoint/2010/main" val="99078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UDIO_ID" val="338"/>
  <p:tag name="ARTICULATE_NAV_LEVEL" val="1"/>
  <p:tag name="ARTICULATE_TOC_EXPANDED" val="True"/>
  <p:tag name="ARTICULATE_SLIDE_PRESENTER_GUID" val="554b9cf3-16c7-4dc8-afd5-014a918b0650"/>
  <p:tag name="ARTICULATE_SLIDE_PAUSE" val="1"/>
  <p:tag name="ARTICULATE_HIDE_SLIDE" val="0"/>
  <p:tag name="ARTICULATE_PLAYER_CONTROL_PREVIOUS" val="True"/>
  <p:tag name="ARTICULATE_PLAYER_CONTROL_NEXT" val="True"/>
  <p:tag name="ARTICULATE_USED_LAYOUT" val="3"/>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D" val="338"/>
  <p:tag name="ARTICULATE_NAV_LEVEL" val="1"/>
  <p:tag name="ARTICULATE_TOC_EXPANDED" val="True"/>
  <p:tag name="ARTICULATE_SLIDE_PRESENTER_GUID" val="554b9cf3-16c7-4dc8-afd5-014a918b0650"/>
  <p:tag name="ARTICULATE_SLIDE_PAUSE" val="1"/>
  <p:tag name="ARTICULATE_HIDE_SLIDE" val="0"/>
  <p:tag name="ARTICULATE_PLAYER_CONTROL_PREVIOUS" val="True"/>
  <p:tag name="ARTICULATE_PLAYER_CONTROL_NEXT" val="True"/>
  <p:tag name="ARTICULATE_USED_LAYOUT" val="3"/>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UDIO_ID" val="338"/>
  <p:tag name="ARTICULATE_NAV_LEVEL" val="1"/>
  <p:tag name="ARTICULATE_TOC_EXPANDED" val="True"/>
  <p:tag name="ARTICULATE_SLIDE_PRESENTER_GUID" val="554b9cf3-16c7-4dc8-afd5-014a918b0650"/>
  <p:tag name="ARTICULATE_SLIDE_PAUSE" val="1"/>
  <p:tag name="ARTICULATE_HIDE_SLIDE" val="0"/>
  <p:tag name="ARTICULATE_PLAYER_CONTROL_PREVIOUS" val="True"/>
  <p:tag name="ARTICULATE_PLAYER_CONTROL_NEXT" val="True"/>
  <p:tag name="ARTICULATE_USED_LAYOUT" val="3"/>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UDIO_ID" val="338"/>
  <p:tag name="ARTICULATE_NAV_LEVEL" val="1"/>
  <p:tag name="ARTICULATE_TOC_EXPANDED" val="True"/>
  <p:tag name="ARTICULATE_SLIDE_PRESENTER_GUID" val="554b9cf3-16c7-4dc8-afd5-014a918b0650"/>
  <p:tag name="ARTICULATE_SLIDE_PAUSE" val="1"/>
  <p:tag name="ARTICULATE_HIDE_SLIDE" val="0"/>
  <p:tag name="ARTICULATE_PLAYER_CONTROL_PREVIOUS" val="True"/>
  <p:tag name="ARTICULATE_PLAYER_CONTROL_NEXT" val="True"/>
  <p:tag name="ARTICULATE_USED_LAYOUT" val="3"/>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4489</TotalTime>
  <Words>2924</Words>
  <Application>Microsoft Office PowerPoint</Application>
  <PresentationFormat>Widescreen</PresentationFormat>
  <Paragraphs>225</Paragraphs>
  <Slides>40</Slides>
  <Notes>20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Calibri</vt:lpstr>
      <vt:lpstr>Calibri Light</vt:lpstr>
      <vt:lpstr>Merriweather</vt:lpstr>
      <vt:lpstr>Open Sans</vt:lpstr>
      <vt:lpstr>var(--font-family-body)</vt:lpstr>
      <vt:lpstr>Whitney Book</vt:lpstr>
      <vt:lpstr>WhitneyHTF-Bold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Sanders, David</dc:creator>
  <cp:lastModifiedBy>Sanders, David</cp:lastModifiedBy>
  <cp:revision>31</cp:revision>
  <dcterms:created xsi:type="dcterms:W3CDTF">2022-05-16T20:04:40Z</dcterms:created>
  <dcterms:modified xsi:type="dcterms:W3CDTF">2022-06-07T14:33:00Z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F8B39CC9-BDF9-40F0-8391-C979720D0A8F</vt:lpwstr>
  </property>
  <property fmtid="{D5CDD505-2E9C-101B-9397-08002B2CF9AE}" pid="3" name="ArticulatePath">
    <vt:lpwstr>Presentation2</vt:lpwstr>
  </property>
</Properties>
</file>