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423" r:id="rId5"/>
    <p:sldId id="425" r:id="rId6"/>
    <p:sldId id="436" r:id="rId7"/>
    <p:sldId id="413" r:id="rId8"/>
    <p:sldId id="411" r:id="rId9"/>
    <p:sldId id="426" r:id="rId10"/>
    <p:sldId id="417" r:id="rId11"/>
    <p:sldId id="439" r:id="rId12"/>
    <p:sldId id="428" r:id="rId13"/>
    <p:sldId id="440" r:id="rId14"/>
    <p:sldId id="431" r:id="rId15"/>
    <p:sldId id="441" r:id="rId16"/>
    <p:sldId id="433" r:id="rId17"/>
    <p:sldId id="442" r:id="rId18"/>
    <p:sldId id="435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38" autoAdjust="0"/>
    <p:restoredTop sz="73006" autoAdjust="0"/>
  </p:normalViewPr>
  <p:slideViewPr>
    <p:cSldViewPr snapToGrid="0">
      <p:cViewPr varScale="1">
        <p:scale>
          <a:sx n="114" d="100"/>
          <a:sy n="114" d="100"/>
        </p:scale>
        <p:origin x="186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233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243101-678F-4AD4-AD9A-5A618E17A529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BB7DF1-DD77-440E-8F89-86BC0256A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024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BF5E3A92-D592-439C-92D2-7799766D6F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4418D11C-925A-432F-A33F-0DD9E34F64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2531" name="Slide Number Placeholder 3">
            <a:extLst>
              <a:ext uri="{FF2B5EF4-FFF2-40B4-BE49-F238E27FC236}">
                <a16:creationId xmlns:a16="http://schemas.microsoft.com/office/drawing/2014/main" id="{E8E4D320-501C-4F41-BE56-639BFC15F0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16FEFAC-5A5F-45FD-A60E-7C5674C81EB5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B7DF1-DD77-440E-8F89-86BC0256A5D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613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B7DF1-DD77-440E-8F89-86BC0256A5D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0350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B7DF1-DD77-440E-8F89-86BC0256A5D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645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B7DF1-DD77-440E-8F89-86BC0256A5D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884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Please post the links to the mini modules in the chat by cutting and pasting the following: </a:t>
            </a:r>
          </a:p>
          <a:p>
            <a:endParaRPr lang="en-CA" dirty="0"/>
          </a:p>
          <a:p>
            <a:r>
              <a:rPr lang="en-CA" b="1" dirty="0"/>
              <a:t>Co-Creating Mutual Goals: </a:t>
            </a:r>
            <a:r>
              <a:rPr lang="en-CA" dirty="0"/>
              <a:t>https://rise.articulate.com/share/xzjmwPq3qzCyYBj4jDvsYoinPnqCX05G</a:t>
            </a:r>
          </a:p>
          <a:p>
            <a:r>
              <a:rPr lang="en-CA" b="1" dirty="0"/>
              <a:t>Direct Observation and Feedback: </a:t>
            </a:r>
            <a:r>
              <a:rPr lang="en-CA" dirty="0"/>
              <a:t>https://rise.articulate.com/share/0jsQZx4qmv-YlH1PfdIFVxoOrCPJhw4n</a:t>
            </a:r>
          </a:p>
          <a:p>
            <a:r>
              <a:rPr lang="en-CA" b="1" dirty="0"/>
              <a:t>Probing Clinical Reasoning through Collaborative Questioning: </a:t>
            </a:r>
            <a:r>
              <a:rPr lang="en-CA" dirty="0"/>
              <a:t>https://rise.articulate.com/share/IhQBX9l70rIqF2US6zF-FMJ5q1qvS1Qr</a:t>
            </a:r>
          </a:p>
          <a:p>
            <a:r>
              <a:rPr lang="en-CA" b="1" dirty="0"/>
              <a:t>Reflection and Feedback Conversations: </a:t>
            </a:r>
            <a:r>
              <a:rPr lang="en-CA" dirty="0"/>
              <a:t>https://rise.articulate.com/share/6R56UQzUkNktp3DrsXYn-yD5N9k_j116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B7DF1-DD77-440E-8F89-86BC0256A5D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41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>
                <a:solidFill>
                  <a:srgbClr val="222222"/>
                </a:solidFill>
                <a:effectLst/>
              </a:rPr>
              <a:t>The modules enact our core values: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0" dirty="0">
              <a:solidFill>
                <a:srgbClr val="222222"/>
              </a:solidFill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>
                <a:solidFill>
                  <a:srgbClr val="222222"/>
                </a:solidFill>
                <a:effectLst/>
              </a:rPr>
              <a:t>Respect</a:t>
            </a:r>
            <a:r>
              <a:rPr lang="en-US" sz="1200" b="0" i="0" dirty="0">
                <a:solidFill>
                  <a:srgbClr val="222222"/>
                </a:solidFill>
                <a:effectLst/>
              </a:rPr>
              <a:t>, by creating a safe, supportive and inclusive learning environment</a:t>
            </a:r>
            <a:endParaRPr lang="en-US" sz="1200" dirty="0">
              <a:solidFill>
                <a:srgbClr val="5C6E80"/>
              </a:solidFill>
              <a:ea typeface="Open Sans Regular" charset="0"/>
              <a:cs typeface="Open Sans Regular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>
                <a:solidFill>
                  <a:srgbClr val="222222"/>
                </a:solidFill>
                <a:effectLst/>
              </a:rPr>
              <a:t>Integrity,</a:t>
            </a:r>
            <a:r>
              <a:rPr lang="en-US" sz="1200" b="0" i="0" dirty="0">
                <a:solidFill>
                  <a:srgbClr val="222222"/>
                </a:solidFill>
                <a:effectLst/>
              </a:rPr>
              <a:t> by modelling honest and ethical practice</a:t>
            </a:r>
            <a:endParaRPr lang="en-CA" sz="1200" dirty="0">
              <a:solidFill>
                <a:srgbClr val="5C6E8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>
                <a:solidFill>
                  <a:srgbClr val="222222"/>
                </a:solidFill>
                <a:effectLst/>
              </a:rPr>
              <a:t>Compassion</a:t>
            </a:r>
            <a:r>
              <a:rPr lang="en-US" sz="1200" b="0" i="0" dirty="0">
                <a:solidFill>
                  <a:srgbClr val="222222"/>
                </a:solidFill>
                <a:effectLst/>
              </a:rPr>
              <a:t>, by showing kindness and empathy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>
                <a:solidFill>
                  <a:srgbClr val="222222"/>
                </a:solidFill>
                <a:effectLst/>
              </a:rPr>
              <a:t>Collaboration,</a:t>
            </a:r>
            <a:r>
              <a:rPr lang="en-US" sz="1200" b="0" i="0" dirty="0">
                <a:solidFill>
                  <a:srgbClr val="222222"/>
                </a:solidFill>
                <a:effectLst/>
              </a:rPr>
              <a:t> by developing an educational alliance with the learner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>
                <a:solidFill>
                  <a:srgbClr val="222222"/>
                </a:solidFill>
                <a:effectLst/>
              </a:rPr>
              <a:t>Equity, </a:t>
            </a:r>
            <a:r>
              <a:rPr lang="en-US" sz="1200" b="0" i="0" dirty="0">
                <a:solidFill>
                  <a:srgbClr val="222222"/>
                </a:solidFill>
                <a:effectLst/>
              </a:rPr>
              <a:t>by striving to meet learners where they are</a:t>
            </a:r>
            <a:endParaRPr lang="en-CA" sz="1200" dirty="0">
              <a:solidFill>
                <a:srgbClr val="5C6E8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B7DF1-DD77-440E-8F89-86BC0256A5D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31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dirty="0">
              <a:solidFill>
                <a:srgbClr val="5C6E8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dirty="0">
              <a:solidFill>
                <a:srgbClr val="5C6E80"/>
              </a:solidFill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B7DF1-DD77-440E-8F89-86BC0256A5D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973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B7DF1-DD77-440E-8F89-86BC0256A5D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348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B7DF1-DD77-440E-8F89-86BC0256A5D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108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B7DF1-DD77-440E-8F89-86BC0256A5D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776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B7DF1-DD77-440E-8F89-86BC0256A5D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311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10302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4BA7C-617E-4477-93CD-9229015677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55D7BE-4E45-4C50-8971-76BE64BA09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7852A-284C-404E-B704-2975CDB1B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D4A87-285A-42C8-B0A7-834F66BBCF03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B5F59-CF12-4805-960C-3932FDAA2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58FBEC-CFE4-4B76-941E-0555D2131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8C665-5C08-40E3-89F2-A6DD5A45B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77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4064C-A83E-4D96-99E4-9694BD5B6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B2EDF2-13D8-412C-BE82-5BA3D8CF62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CBE709-A1EC-4EDB-AC7A-FC21ACE4B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D4A87-285A-42C8-B0A7-834F66BBCF03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B3EF0-5481-4950-8E0C-CA1DB58FA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605D8-22AC-451F-9B51-A6F1F20F1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8C665-5C08-40E3-89F2-A6DD5A45B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59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352CBB-D363-42E1-8932-C3AB722098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2ED94B-75B8-452F-84A1-8658A78C15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ACC28-0190-41BF-8897-A4206E5A7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D4A87-285A-42C8-B0A7-834F66BBCF03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30C7C5-9482-4504-A481-0F66367BE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488B54-A2CC-45E7-95DC-1C29A012B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8C665-5C08-40E3-89F2-A6DD5A45B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347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>
            <a:extLst>
              <a:ext uri="{FF2B5EF4-FFF2-40B4-BE49-F238E27FC236}">
                <a16:creationId xmlns:a16="http://schemas.microsoft.com/office/drawing/2014/main" id="{16021621-8F94-49FA-B714-E98706B7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1263" b="-1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DE5742-21C7-4F2B-8F38-6A8381551192}"/>
              </a:ext>
            </a:extLst>
          </p:cNvPr>
          <p:cNvSpPr/>
          <p:nvPr userDrawn="1"/>
        </p:nvSpPr>
        <p:spPr>
          <a:xfrm>
            <a:off x="-143933" y="1509184"/>
            <a:ext cx="8163984" cy="3647016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71BA99-CEC8-458A-86CF-8EB73608FAD8}"/>
              </a:ext>
            </a:extLst>
          </p:cNvPr>
          <p:cNvSpPr/>
          <p:nvPr userDrawn="1"/>
        </p:nvSpPr>
        <p:spPr>
          <a:xfrm>
            <a:off x="10991851" y="1509185"/>
            <a:ext cx="1200149" cy="1509183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pic>
        <p:nvPicPr>
          <p:cNvPr id="11" name="Picture 3" descr="s4b282c2015.png">
            <a:extLst>
              <a:ext uri="{FF2B5EF4-FFF2-40B4-BE49-F238E27FC236}">
                <a16:creationId xmlns:a16="http://schemas.microsoft.com/office/drawing/2014/main" id="{FE1BB088-CDEC-46E5-B36B-83C07D7C225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685" y="1919817"/>
            <a:ext cx="484716" cy="658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487450" y="1776861"/>
            <a:ext cx="7240501" cy="2228203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5067"/>
              </a:lnSpc>
              <a:spcBef>
                <a:spcPts val="0"/>
              </a:spcBef>
              <a:buNone/>
              <a:defRPr sz="4533" b="1" i="0" kern="0" cap="all" spc="4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87681" y="4005064"/>
            <a:ext cx="7240271" cy="428525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400" b="0" i="0" kern="0" spc="40" baseline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200" b="0" i="0">
                <a:latin typeface="Whitney Book"/>
                <a:cs typeface="Whitney Book"/>
              </a:defRPr>
            </a:lvl2pPr>
            <a:lvl3pPr>
              <a:defRPr sz="1200" b="0" i="0">
                <a:latin typeface="Whitney Book"/>
                <a:cs typeface="Whitney Book"/>
              </a:defRPr>
            </a:lvl3pPr>
            <a:lvl4pPr>
              <a:defRPr sz="1200" b="0" i="0">
                <a:latin typeface="Whitney Book"/>
                <a:cs typeface="Whitney Book"/>
              </a:defRPr>
            </a:lvl4pPr>
            <a:lvl5pPr>
              <a:defRPr sz="12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87681" y="4677139"/>
            <a:ext cx="7240271" cy="428525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333" b="1" i="0" kern="0" cap="all" spc="200" normalizeH="0" baseline="0">
                <a:solidFill>
                  <a:srgbClr val="0C2344"/>
                </a:solidFill>
                <a:latin typeface="Arial"/>
                <a:cs typeface="Arial"/>
              </a:defRPr>
            </a:lvl1pPr>
            <a:lvl2pPr>
              <a:defRPr sz="1200" b="0" i="0">
                <a:latin typeface="Whitney Book"/>
                <a:cs typeface="Whitney Book"/>
              </a:defRPr>
            </a:lvl2pPr>
            <a:lvl3pPr>
              <a:defRPr sz="1200" b="0" i="0">
                <a:latin typeface="Whitney Book"/>
                <a:cs typeface="Whitney Book"/>
              </a:defRPr>
            </a:lvl3pPr>
            <a:lvl4pPr>
              <a:defRPr sz="1200" b="0" i="0">
                <a:latin typeface="Whitney Book"/>
                <a:cs typeface="Whitney Book"/>
              </a:defRPr>
            </a:lvl4pPr>
            <a:lvl5pPr>
              <a:defRPr sz="12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4567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py Sl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78C5DD0-D053-402F-8C42-C04A9B2D4388}"/>
              </a:ext>
            </a:extLst>
          </p:cNvPr>
          <p:cNvSpPr/>
          <p:nvPr userDrawn="1"/>
        </p:nvSpPr>
        <p:spPr>
          <a:xfrm>
            <a:off x="10991851" y="1509185"/>
            <a:ext cx="1200149" cy="1509183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95FDBFD0-61D4-466D-A37F-81CCB1FDA5D3}"/>
              </a:ext>
            </a:extLst>
          </p:cNvPr>
          <p:cNvSpPr txBox="1">
            <a:spLocks/>
          </p:cNvSpPr>
          <p:nvPr userDrawn="1"/>
        </p:nvSpPr>
        <p:spPr>
          <a:xfrm flipH="1">
            <a:off x="11451167" y="6309785"/>
            <a:ext cx="406400" cy="256116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fld id="{BA4630E2-2C00-4307-A9E1-C5132CD392ED}" type="slidenum">
              <a:rPr lang="en-US" altLang="en-US" sz="1200" smtClean="0">
                <a:solidFill>
                  <a:srgbClr val="FFFFFF"/>
                </a:solidFill>
                <a:cs typeface="Arial" panose="020B0604020202020204" pitchFamily="34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t>‹#›</a:t>
            </a:fld>
            <a:endParaRPr lang="en-CA" altLang="en-US" sz="12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85272" y="548681"/>
            <a:ext cx="10215251" cy="83110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121917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400" b="1" i="0" u="none" strike="noStrike" kern="1200" cap="all" spc="40" normalizeH="0" baseline="0" noProof="0">
                <a:ln>
                  <a:noFill/>
                </a:ln>
                <a:solidFill>
                  <a:srgbClr val="0C2344"/>
                </a:solidFill>
                <a:effectLst/>
                <a:uLnTx/>
                <a:uFillTx/>
                <a:latin typeface="Arial"/>
                <a:cs typeface="Arial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85272" y="1509184"/>
            <a:ext cx="10215251" cy="489614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2000"/>
            </a:lvl1pPr>
            <a:lvl2pPr marL="0" indent="-239994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2000"/>
            </a:lvl2pPr>
            <a:lvl3pPr marL="719982" indent="-239994">
              <a:lnSpc>
                <a:spcPct val="130000"/>
              </a:lnSpc>
              <a:spcBef>
                <a:spcPts val="0"/>
              </a:spcBef>
              <a:defRPr sz="2000"/>
            </a:lvl3pPr>
            <a:lvl4pPr marL="1199970" indent="-239994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2000"/>
            </a:lvl4pPr>
            <a:lvl5pPr marL="1679958" indent="-239994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2000"/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815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EE97B-64AF-4457-8E28-0C340A175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80E6E-0CC5-4F10-A329-62262FA9EA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2B1C7F-5733-4022-9A00-BAED149DC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D4A87-285A-42C8-B0A7-834F66BBCF03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42912B-F086-4529-BDDD-4C91A6F64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4C801B-B730-4F0F-BBBE-4A5E6CCF3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8C665-5C08-40E3-89F2-A6DD5A45B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794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E0EEA-A427-4D06-BCC8-45F1FAF7F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24EEDA-070E-4CF4-8BB2-27951F714D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446BB-6B40-491F-B147-A1F9C5280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D4A87-285A-42C8-B0A7-834F66BBCF03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C00617-C2B1-4A12-8C5B-0B9612A06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29B8F-CDCC-476F-B3E4-45539428E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8C665-5C08-40E3-89F2-A6DD5A45B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26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12CA4-3865-4CC7-A4AB-CB3BADF22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0D11F-7AAE-4220-A317-AB883F2651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1B8837-35B0-4B9A-BBC6-A2AC066540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39FF9A-3076-4020-A196-3117FA887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D4A87-285A-42C8-B0A7-834F66BBCF03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6AC3E1-EDA0-4468-BB83-B3139C847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90BAF0-F520-4A28-A969-BE7822153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8C665-5C08-40E3-89F2-A6DD5A45B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64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80DC9-87DE-48DE-8DF3-FA09CB0F1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2A45EE-C3E6-4FFE-88D9-E5127F279E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1F1B6-C680-4F17-B8EA-B6CBF49A88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6AF3A8-1895-4158-851F-4289B60404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52CCC8-D5FC-4521-9F24-FEEAD6D4EC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31077D-1118-4CDF-8CD4-592BA19D6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D4A87-285A-42C8-B0A7-834F66BBCF03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5B51C-F83C-4EED-9846-54B9AF48D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AC8881-B077-470D-9085-2A732D087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8C665-5C08-40E3-89F2-A6DD5A45B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136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349C-1E27-42B1-8E3A-B887F4E0F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37B0B6-C5F8-4509-AA86-2DA8A552C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D4A87-285A-42C8-B0A7-834F66BBCF03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6FD4B5-401B-4BE5-87A0-687F03321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5591C1-0F2A-4E5E-96D2-130FA08AA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8C665-5C08-40E3-89F2-A6DD5A45B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209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92A65E-CDC0-42ED-9596-B56AA5A38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D4A87-285A-42C8-B0A7-834F66BBCF03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B21CA1-ABDB-44EF-83CF-09D23013B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2CA361-91A0-4A2F-9230-DE9159881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8C665-5C08-40E3-89F2-A6DD5A45B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06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8F291-05DF-4342-9714-5634ADA3A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6D6D8-37CF-4CB3-B1F0-7635515FD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C4F6D6-A188-4A78-BC8A-A607C789EA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4AE2CC-8119-41D4-BEAB-7E4BFBE27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D4A87-285A-42C8-B0A7-834F66BBCF03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E97371-88FE-4062-85C9-EF9DFE05E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7BB5C4-19FB-4B92-BC2B-52217C974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8C665-5C08-40E3-89F2-A6DD5A45B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260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F623B-CD35-4F28-B217-8D7A4A26B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2BE776-9449-4640-A734-F692B47F0C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6729B3-5418-41E2-AB3F-0B0B4827A7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DCE657-F9A5-4D83-ADB8-EBB40AD9D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D4A87-285A-42C8-B0A7-834F66BBCF03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9AA2D8-6EC7-439A-977F-7DD2884FB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D4D672-379D-436C-BC40-EFF051F2F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8C665-5C08-40E3-89F2-A6DD5A45B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01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AC5D5A-A027-4932-B388-0D32CF246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A44EC-0EB5-4584-B64F-EF24EE8A09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D9E72-3297-469D-8842-3D2E16A0FE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D4A87-285A-42C8-B0A7-834F66BBCF03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1E4028-8FB7-4274-9BEC-3AE9EE471B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55EB7-DCEC-4A6B-B598-3FBCAC6C53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8C665-5C08-40E3-89F2-A6DD5A45B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26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6" Type="http://schemas.openxmlformats.org/officeDocument/2006/relationships/image" Target="../media/image15.png"/><Relationship Id="rId5" Type="http://schemas.openxmlformats.org/officeDocument/2006/relationships/hyperlink" Target="https://pxhere.com/en/photo/910125" TargetMode="Externa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6" Type="http://schemas.openxmlformats.org/officeDocument/2006/relationships/image" Target="../media/image17.png"/><Relationship Id="rId5" Type="http://schemas.openxmlformats.org/officeDocument/2006/relationships/hyperlink" Target="https://pxhere.com/en/photo/1167237" TargetMode="Externa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hyperlink" Target="https://creativecommons.org/licenses/by-nc-sa/3.0/" TargetMode="Externa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Relationship Id="rId6" Type="http://schemas.openxmlformats.org/officeDocument/2006/relationships/hyperlink" Target="mailto:fac.dev@ubc.ca" TargetMode="External"/><Relationship Id="rId5" Type="http://schemas.openxmlformats.org/officeDocument/2006/relationships/hyperlink" Target="https://www.michelemmartin.com/thebambooprojectblog/2009/06/do-you-know-how-to-ask-the-right-questions.html" TargetMode="Externa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hyperlink" Target="https://facdev.med.ubc.ca/welcome-to-the-faculty-of-medicine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hyperlink" Target="https://pxhere.com/en/photo/750456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d/3.0/" TargetMode="External"/><Relationship Id="rId3" Type="http://schemas.openxmlformats.org/officeDocument/2006/relationships/notesSlide" Target="../notesSlides/notesSlide8.xml"/><Relationship Id="rId7" Type="http://schemas.openxmlformats.org/officeDocument/2006/relationships/hyperlink" Target="https://truththeory.com/2017/10/09/according-science-japanese-forest-bathing-can-improve-health/" TargetMode="Externa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6" Type="http://schemas.openxmlformats.org/officeDocument/2006/relationships/image" Target="../media/image13.png"/><Relationship Id="rId5" Type="http://schemas.openxmlformats.org/officeDocument/2006/relationships/hyperlink" Target="https://pxhere.com/en/photo/719978" TargetMode="Externa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780338-57F5-EB4D-83F0-D01DBE2101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6833" y="1675217"/>
            <a:ext cx="7365261" cy="2228849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  <a:defRPr/>
            </a:pPr>
            <a:r>
              <a:rPr lang="en-US" sz="3600" spc="133" dirty="0">
                <a:ea typeface="ＭＳ Ｐゴシック" charset="-128"/>
              </a:rPr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6F6BD2-C41C-E34B-BE14-298C35732B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660" y="2004261"/>
            <a:ext cx="7241117" cy="1064403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  <a:defRPr/>
            </a:pPr>
            <a:r>
              <a:rPr lang="en-US" sz="2800" dirty="0">
                <a:latin typeface="+mn-lt"/>
                <a:ea typeface="ＭＳ Ｐゴシック" charset="-128"/>
              </a:rPr>
              <a:t>Trailer for Introductory Resource &amp;</a:t>
            </a:r>
          </a:p>
          <a:p>
            <a:pPr>
              <a:buFont typeface="Arial" charset="0"/>
              <a:buNone/>
              <a:defRPr/>
            </a:pPr>
            <a:r>
              <a:rPr lang="en-US" sz="2800" dirty="0">
                <a:latin typeface="+mn-lt"/>
                <a:ea typeface="ＭＳ Ｐゴシック" charset="-128"/>
              </a:rPr>
              <a:t>Mini Modules for Teaching with Patient Care </a:t>
            </a:r>
          </a:p>
          <a:p>
            <a:pPr>
              <a:buFont typeface="Arial" charset="0"/>
              <a:buNone/>
              <a:defRPr/>
            </a:pPr>
            <a:endParaRPr lang="en-US" sz="2800" dirty="0">
              <a:latin typeface="+mn-lt"/>
              <a:ea typeface="ＭＳ Ｐゴシック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59CA5B-35B6-4A73-BF4D-07ADF84E13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60" y="3626616"/>
            <a:ext cx="4578947" cy="121298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5087EC-9B35-8034-9E42-89B8234D3D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5272" y="548681"/>
            <a:ext cx="10590728" cy="831108"/>
          </a:xfrm>
        </p:spPr>
        <p:txBody>
          <a:bodyPr/>
          <a:lstStyle/>
          <a:p>
            <a:r>
              <a:rPr lang="en-US" sz="4000" cap="none" dirty="0">
                <a:latin typeface="+mn-lt"/>
              </a:rPr>
              <a:t>Direct Observation &amp; Feedback - Key Takeaways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3E31CC-8F08-CE5C-2D63-09652BF5C8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5272" y="1458384"/>
            <a:ext cx="10215251" cy="4896147"/>
          </a:xfrm>
        </p:spPr>
        <p:txBody>
          <a:bodyPr/>
          <a:lstStyle/>
          <a:p>
            <a:pPr lvl="0" fontAlgn="base"/>
            <a:endParaRPr lang="en-CA" dirty="0"/>
          </a:p>
          <a:p>
            <a:pPr marL="457200" lvl="0" indent="-457200" fontAlgn="base">
              <a:buFont typeface="Wingdings" panose="05000000000000000000" pitchFamily="2" charset="2"/>
              <a:buChar char="Ø"/>
            </a:pPr>
            <a:r>
              <a:rPr lang="en-CA" sz="2800" dirty="0"/>
              <a:t>Direct observation of a clinical task allows you to gain insight into a learner's level of practice</a:t>
            </a:r>
          </a:p>
          <a:p>
            <a:pPr marL="457200" lvl="0" indent="-457200" fontAlgn="base">
              <a:buFont typeface="Wingdings" panose="05000000000000000000" pitchFamily="2" charset="2"/>
              <a:buChar char="Ø"/>
            </a:pPr>
            <a:endParaRPr lang="en-CA" sz="2800" dirty="0"/>
          </a:p>
          <a:p>
            <a:pPr marL="457200" lvl="0" indent="-457200" fontAlgn="base">
              <a:buFont typeface="Wingdings" panose="05000000000000000000" pitchFamily="2" charset="2"/>
              <a:buChar char="Ø"/>
            </a:pPr>
            <a:r>
              <a:rPr lang="en-CA" sz="2800" dirty="0"/>
              <a:t>Direct observation provides you an opportunity to give specific feedback on learners’ goals for task improvement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5620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ACA0FB-79CC-B279-0056-C5329A720F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5272" y="3305060"/>
            <a:ext cx="10215251" cy="3405983"/>
          </a:xfrm>
        </p:spPr>
        <p:txBody>
          <a:bodyPr>
            <a:normAutofit/>
          </a:bodyPr>
          <a:lstStyle/>
          <a:p>
            <a:endParaRPr lang="en-US" sz="2400" b="1" dirty="0"/>
          </a:p>
          <a:p>
            <a:endParaRPr lang="en-CA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671CDA-ACC9-447D-811B-F695E9C65760}"/>
              </a:ext>
            </a:extLst>
          </p:cNvPr>
          <p:cNvSpPr txBox="1"/>
          <p:nvPr/>
        </p:nvSpPr>
        <p:spPr>
          <a:xfrm>
            <a:off x="4204389" y="1856983"/>
            <a:ext cx="74023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Inviting questions from learners and creating a balance between support and challenge for all participants.</a:t>
            </a:r>
            <a:endParaRPr lang="en-CA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F8FE10-04B2-4A7A-8D99-1548487D06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062125" y="3431223"/>
            <a:ext cx="4541268" cy="30275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A6AF62-D51A-4633-AE18-832CBE1ADFBB}"/>
              </a:ext>
            </a:extLst>
          </p:cNvPr>
          <p:cNvSpPr txBox="1"/>
          <p:nvPr/>
        </p:nvSpPr>
        <p:spPr>
          <a:xfrm>
            <a:off x="363420" y="4209854"/>
            <a:ext cx="61163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Explores the question: </a:t>
            </a:r>
            <a:r>
              <a:rPr lang="en-US" sz="2800" dirty="0"/>
              <a:t>How do you provide appropriate support and challenge while avoiding humiliation?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7BDEEF-3209-421C-A035-D9413834CCF2}"/>
              </a:ext>
            </a:extLst>
          </p:cNvPr>
          <p:cNvSpPr txBox="1"/>
          <p:nvPr/>
        </p:nvSpPr>
        <p:spPr>
          <a:xfrm>
            <a:off x="4204389" y="348916"/>
            <a:ext cx="75263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Probing Clinical Reasoning through Collaborative Questioning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469B5B-34D1-4205-9420-5FE7618958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420" y="146957"/>
            <a:ext cx="3383573" cy="34262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5622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FCE40C-E8D7-A7D8-4920-B593FA7205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5272" y="1219406"/>
            <a:ext cx="9987723" cy="143656"/>
          </a:xfrm>
        </p:spPr>
        <p:txBody>
          <a:bodyPr/>
          <a:lstStyle/>
          <a:p>
            <a:r>
              <a:rPr lang="en-US" sz="4000" cap="none" dirty="0">
                <a:latin typeface="+mn-lt"/>
              </a:rPr>
              <a:t>Probing Clinical Reasoning Through</a:t>
            </a:r>
          </a:p>
          <a:p>
            <a:endParaRPr lang="en-US" sz="4000" cap="none" dirty="0">
              <a:latin typeface="+mn-lt"/>
            </a:endParaRPr>
          </a:p>
          <a:p>
            <a:r>
              <a:rPr lang="en-US" sz="4000" cap="none" dirty="0">
                <a:latin typeface="+mn-lt"/>
              </a:rPr>
              <a:t>Collaborative Questioning- Key Takeaways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92A975-482D-4F8B-39BC-7B11A14C0C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endParaRPr lang="en-CA" b="1" dirty="0"/>
          </a:p>
          <a:p>
            <a:pPr marL="457200" indent="-457200" fontAlgn="base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313537"/>
                </a:solidFill>
              </a:rPr>
              <a:t>Trust and explicit intention to collaborate is vital to learning since questioning comes with the risk of the humiliation of "not knowing" </a:t>
            </a:r>
          </a:p>
          <a:p>
            <a:pPr marL="457200" indent="-457200" fontAlgn="base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313537"/>
                </a:solidFill>
              </a:rPr>
              <a:t>Two-way questioning promotes self-directed learning </a:t>
            </a:r>
          </a:p>
          <a:p>
            <a:pPr marL="457200" indent="-457200" fontAlgn="base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313537"/>
                </a:solidFill>
              </a:rPr>
              <a:t>Graceful management of uncertainty and not knowing establishes safety </a:t>
            </a:r>
          </a:p>
          <a:p>
            <a:pPr marL="457200" indent="-457200" fontAlgn="base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313537"/>
                </a:solidFill>
              </a:rPr>
              <a:t>Questioning in a group using special methods avoids perpetuation of hierarchical dominance 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1326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ACA0FB-79CC-B279-0056-C5329A720F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5272" y="3305060"/>
            <a:ext cx="10215251" cy="3405983"/>
          </a:xfrm>
        </p:spPr>
        <p:txBody>
          <a:bodyPr>
            <a:normAutofit/>
          </a:bodyPr>
          <a:lstStyle/>
          <a:p>
            <a:endParaRPr lang="en-US" sz="2400" b="1" dirty="0"/>
          </a:p>
          <a:p>
            <a:endParaRPr lang="en-CA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671CDA-ACC9-447D-811B-F695E9C65760}"/>
              </a:ext>
            </a:extLst>
          </p:cNvPr>
          <p:cNvSpPr txBox="1"/>
          <p:nvPr/>
        </p:nvSpPr>
        <p:spPr>
          <a:xfrm>
            <a:off x="4204389" y="1856983"/>
            <a:ext cx="74023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sharing of thoughtful insights with a learner allows them to become more directly aware of shifts and changes in their knowledge and skill.</a:t>
            </a:r>
            <a:endParaRPr lang="en-CA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F8FE10-04B2-4A7A-8D99-1548487D06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200914" y="3523749"/>
            <a:ext cx="4263690" cy="28424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A6AF62-D51A-4633-AE18-832CBE1ADFBB}"/>
              </a:ext>
            </a:extLst>
          </p:cNvPr>
          <p:cNvSpPr txBox="1"/>
          <p:nvPr/>
        </p:nvSpPr>
        <p:spPr>
          <a:xfrm>
            <a:off x="363420" y="4209854"/>
            <a:ext cx="61163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Explores the question: </a:t>
            </a:r>
            <a:r>
              <a:rPr lang="en-US" sz="2800" dirty="0"/>
              <a:t>How do you share effective feedback and encourage growth through reflection?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7BDEEF-3209-421C-A035-D9413834CCF2}"/>
              </a:ext>
            </a:extLst>
          </p:cNvPr>
          <p:cNvSpPr txBox="1"/>
          <p:nvPr/>
        </p:nvSpPr>
        <p:spPr>
          <a:xfrm>
            <a:off x="4204389" y="348916"/>
            <a:ext cx="75263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Reflection and Feedback Conversations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83918D-91D0-470F-9FFF-1BF172C883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6957"/>
            <a:ext cx="3572566" cy="34262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6412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394647-3331-C029-7F39-304DE0C5E1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4000" cap="none" dirty="0">
                <a:latin typeface="+mn-lt"/>
              </a:rPr>
              <a:t>Reflection And Feedback Conversations - Key Takeaways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B3E9F6-D6EE-9BFC-3DE1-B2455F2F3D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CA" dirty="0"/>
              <a:t> 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4250A1-DA88-0E11-FAE0-B742F904D902}"/>
              </a:ext>
            </a:extLst>
          </p:cNvPr>
          <p:cNvSpPr txBox="1"/>
          <p:nvPr/>
        </p:nvSpPr>
        <p:spPr>
          <a:xfrm>
            <a:off x="585271" y="1509184"/>
            <a:ext cx="10215251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3200" dirty="0"/>
              <a:t> </a:t>
            </a:r>
          </a:p>
          <a:p>
            <a:pPr marL="342900" indent="-342900" algn="l" fontAlgn="base">
              <a:buFont typeface="Wingdings" panose="05000000000000000000" pitchFamily="2" charset="2"/>
              <a:buChar char="Ø"/>
            </a:pPr>
            <a:r>
              <a:rPr lang="en-US" sz="2800" b="0" i="0" dirty="0">
                <a:solidFill>
                  <a:srgbClr val="313537"/>
                </a:solidFill>
                <a:effectLst/>
              </a:rPr>
              <a:t>Reflection is the cornerstone of building, retaining, and refining new knowledge and skill in medicine and in education, whether learning or teaching </a:t>
            </a:r>
          </a:p>
          <a:p>
            <a:pPr marL="342900" indent="-342900" algn="l" fontAlgn="base">
              <a:buFont typeface="Wingdings" panose="05000000000000000000" pitchFamily="2" charset="2"/>
              <a:buChar char="Ø"/>
            </a:pPr>
            <a:endParaRPr lang="en-US" sz="2800" b="0" i="0" dirty="0">
              <a:solidFill>
                <a:srgbClr val="313537"/>
              </a:solidFill>
              <a:effectLst/>
            </a:endParaRPr>
          </a:p>
          <a:p>
            <a:pPr marL="342900" indent="-342900" algn="l" fontAlgn="base">
              <a:buFont typeface="Wingdings" panose="05000000000000000000" pitchFamily="2" charset="2"/>
              <a:buChar char="Ø"/>
            </a:pPr>
            <a:r>
              <a:rPr lang="en-US" sz="2800" b="0" i="0" dirty="0">
                <a:solidFill>
                  <a:srgbClr val="313537"/>
                </a:solidFill>
                <a:effectLst/>
              </a:rPr>
              <a:t>Sharing of perspectives deepens self-awareness and strengthens the educational alliance, especially when each individual positions themselves as a learner along a continuum</a:t>
            </a:r>
          </a:p>
          <a:p>
            <a:pPr marL="342900" indent="-342900" algn="l" fontAlgn="base">
              <a:buFont typeface="Wingdings" panose="05000000000000000000" pitchFamily="2" charset="2"/>
              <a:buChar char="Ø"/>
            </a:pPr>
            <a:endParaRPr lang="en-US" sz="2800" b="0" i="0" dirty="0">
              <a:solidFill>
                <a:srgbClr val="313537"/>
              </a:solidFill>
              <a:effectLst/>
            </a:endParaRPr>
          </a:p>
          <a:p>
            <a:pPr marL="342900" indent="-342900" algn="l" fontAlgn="base">
              <a:buFont typeface="Wingdings" panose="05000000000000000000" pitchFamily="2" charset="2"/>
              <a:buChar char="Ø"/>
            </a:pPr>
            <a:r>
              <a:rPr lang="en-US" sz="2800" b="0" i="0" dirty="0">
                <a:solidFill>
                  <a:srgbClr val="313537"/>
                </a:solidFill>
                <a:effectLst/>
              </a:rPr>
              <a:t>Feedback discussions establish plans for further learning for all participants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8113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3E0A53-CAE6-FF3F-D506-C8D2B573AC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0637" y="119215"/>
            <a:ext cx="7294055" cy="4712278"/>
          </a:xfrm>
        </p:spPr>
        <p:txBody>
          <a:bodyPr>
            <a:normAutofit fontScale="92500" lnSpcReduction="20000"/>
          </a:bodyPr>
          <a:lstStyle/>
          <a:p>
            <a:r>
              <a:rPr lang="en-CA" sz="3000" b="1" dirty="0"/>
              <a:t>Do the questions we explored resonate with you?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How do you co-construct goals that are learner centered but not exclusively learner driven?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How do you observe and foster improved clinical skills?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How do you provide appropriate support and challenge while avoiding humiliation?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How do you share effective feedback and encourage growth through reflection?</a:t>
            </a:r>
            <a:endParaRPr lang="en-CA" sz="2800" dirty="0"/>
          </a:p>
          <a:p>
            <a:endParaRPr lang="en-CA" sz="2800" dirty="0"/>
          </a:p>
          <a:p>
            <a:endParaRPr lang="en-CA" sz="2800" dirty="0"/>
          </a:p>
          <a:p>
            <a:endParaRPr lang="en-CA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1793F1-A55E-4D99-8E99-DD63A8F3D3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821827" y="189001"/>
            <a:ext cx="3920348" cy="58735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2DB980-E391-4F26-9454-E5CC5F1AE8EC}"/>
              </a:ext>
            </a:extLst>
          </p:cNvPr>
          <p:cNvSpPr txBox="1"/>
          <p:nvPr/>
        </p:nvSpPr>
        <p:spPr>
          <a:xfrm>
            <a:off x="280636" y="4915131"/>
            <a:ext cx="729405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/>
              <a:t>What other questions should we explore? </a:t>
            </a:r>
          </a:p>
          <a:p>
            <a:endParaRPr lang="en-US" dirty="0"/>
          </a:p>
          <a:p>
            <a:r>
              <a:rPr lang="en-US" sz="2800" dirty="0"/>
              <a:t>Contact: </a:t>
            </a:r>
            <a:r>
              <a:rPr lang="en-US" sz="2800" dirty="0">
                <a:hlinkClick r:id="rId6"/>
              </a:rPr>
              <a:t>fac.dev@ubc.ca</a:t>
            </a:r>
            <a:r>
              <a:rPr lang="en-US" sz="2800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63C2D8-8661-4ADF-A880-7D97801A1B01}"/>
              </a:ext>
            </a:extLst>
          </p:cNvPr>
          <p:cNvSpPr txBox="1"/>
          <p:nvPr/>
        </p:nvSpPr>
        <p:spPr>
          <a:xfrm>
            <a:off x="9929185" y="6146237"/>
            <a:ext cx="1812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5" tooltip="https://www.michelemmartin.com/thebambooprojectblog/2009/06/do-you-know-how-to-ask-the-right-questions.html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7" tooltip="https://creativecommons.org/licenses/by-nc-sa/3.0/"/>
              </a:rPr>
              <a:t>CC BY-SA-NC</a:t>
            </a:r>
            <a:endParaRPr lang="en-US" sz="9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2284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E4783D-2D83-8C02-8EF3-61B57110C0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8338" y="447081"/>
            <a:ext cx="11030995" cy="831108"/>
          </a:xfrm>
        </p:spPr>
        <p:txBody>
          <a:bodyPr/>
          <a:lstStyle/>
          <a:p>
            <a:r>
              <a:rPr lang="en-CA" sz="4000" cap="none" dirty="0">
                <a:latin typeface="+mn-lt"/>
              </a:rPr>
              <a:t>Introductory Resource for Teachers in the UG &amp; PG Medical Programs, UBC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3E0A53-CAE6-FF3F-D506-C8D2B573AC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 dirty="0"/>
          </a:p>
          <a:p>
            <a:endParaRPr lang="en-CA" sz="2800" dirty="0"/>
          </a:p>
          <a:p>
            <a:endParaRPr lang="en-CA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F752DB-1807-4AA6-980E-24305841A8E7}"/>
              </a:ext>
            </a:extLst>
          </p:cNvPr>
          <p:cNvSpPr txBox="1"/>
          <p:nvPr/>
        </p:nvSpPr>
        <p:spPr>
          <a:xfrm>
            <a:off x="609600" y="1543050"/>
            <a:ext cx="11385616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2000" dirty="0"/>
          </a:p>
          <a:p>
            <a:r>
              <a:rPr lang="en-CA" sz="2400" b="1" dirty="0"/>
              <a:t>In the  Introductory resource you can find:</a:t>
            </a:r>
          </a:p>
          <a:p>
            <a:endParaRPr lang="en-CA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Mini Modules on teaching with patient care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Links to modules on teaching without patient care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Information on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Assessment &amp; Curriculum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Learner feedback to teachers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Help and administrative support</a:t>
            </a:r>
          </a:p>
          <a:p>
            <a:endParaRPr lang="en-US" sz="2400" dirty="0"/>
          </a:p>
          <a:p>
            <a:r>
              <a:rPr lang="en-US" sz="2000" b="1" dirty="0">
                <a:hlinkClick r:id="rId4"/>
              </a:rPr>
              <a:t>https://facdev.med.ubc.ca/welcome-to-the-faculty-of-medicine/</a:t>
            </a: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/>
          </a:p>
          <a:p>
            <a:endParaRPr lang="en-US" sz="24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9DF415-EB8F-99A0-3D4F-2CABC7F2E0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0571" y="2570356"/>
            <a:ext cx="3916157" cy="20689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0968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9010C-4C04-419F-B874-BF9F85FEC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464" y="342823"/>
            <a:ext cx="10515600" cy="1325563"/>
          </a:xfrm>
        </p:spPr>
        <p:txBody>
          <a:bodyPr/>
          <a:lstStyle/>
          <a:p>
            <a:r>
              <a:rPr lang="en-US" sz="4000" dirty="0">
                <a:latin typeface="+mn-lt"/>
                <a:ea typeface="ＭＳ Ｐゴシック" charset="-128"/>
              </a:rPr>
              <a:t>Mini Modules for Teaching with Patient Care</a:t>
            </a:r>
            <a:br>
              <a:rPr lang="en-US" dirty="0">
                <a:ea typeface="ＭＳ Ｐゴシック" charset="-128"/>
              </a:rPr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E0C750-2DBB-CFEB-8E26-F85DC9E62D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50981" y="1709131"/>
            <a:ext cx="5313556" cy="384704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New clinical teachers </a:t>
            </a:r>
            <a:r>
              <a:rPr lang="en-US" dirty="0"/>
              <a:t>will find it useful to start their teaching journey by exploring the 4 introductory mini modules in the Teaching with Patient Care section. 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Experienced teachers </a:t>
            </a:r>
            <a:r>
              <a:rPr lang="en-US" dirty="0"/>
              <a:t>will find the practical scenarios helpful for revisiting their collaborative teaching practices.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23EAA1-1B25-32EC-5A3B-94997990C09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l="11298" t="23992" r="12898" b="3387"/>
          <a:stretch/>
        </p:blipFill>
        <p:spPr>
          <a:xfrm>
            <a:off x="427463" y="1668386"/>
            <a:ext cx="5744736" cy="39285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0911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D077CE-3557-C651-F857-3CA3395AA6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9614" y="366184"/>
            <a:ext cx="11773687" cy="6864349"/>
          </a:xfrm>
        </p:spPr>
        <p:txBody>
          <a:bodyPr/>
          <a:lstStyle/>
          <a:p>
            <a:r>
              <a:rPr lang="en-US" sz="2800" dirty="0"/>
              <a:t>Each module takes 15-20 minutes to complete and contains two real-world scenarios of teacher-learner interactions, both with a medical student and a resident. The conversations unfold differently based on the level of the learner. </a:t>
            </a:r>
          </a:p>
          <a:p>
            <a:endParaRPr lang="en-CA" dirty="0"/>
          </a:p>
        </p:txBody>
      </p:sp>
      <p:pic>
        <p:nvPicPr>
          <p:cNvPr id="5" name="Picture 4" descr="Graphical user interface, Teams&#10;&#10;Description automatically generated">
            <a:extLst>
              <a:ext uri="{FF2B5EF4-FFF2-40B4-BE49-F238E27FC236}">
                <a16:creationId xmlns:a16="http://schemas.microsoft.com/office/drawing/2014/main" id="{3DDA94A6-B333-FB2D-4364-2C06712A0F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4" b="-4504"/>
          <a:stretch/>
        </p:blipFill>
        <p:spPr>
          <a:xfrm>
            <a:off x="926916" y="2805994"/>
            <a:ext cx="4166110" cy="4441371"/>
          </a:xfrm>
          <a:prstGeom prst="rect">
            <a:avLst/>
          </a:prstGeom>
        </p:spPr>
      </p:pic>
      <p:pic>
        <p:nvPicPr>
          <p:cNvPr id="7" name="Picture 6" descr="Teams&#10;&#10;Description automatically generated with low confidence">
            <a:extLst>
              <a:ext uri="{FF2B5EF4-FFF2-40B4-BE49-F238E27FC236}">
                <a16:creationId xmlns:a16="http://schemas.microsoft.com/office/drawing/2014/main" id="{4DA4A916-7ABE-FB72-A14B-0411FA1148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026" y="2616655"/>
            <a:ext cx="5067894" cy="42413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1366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EBE5252-E304-4F1A-AD42-B39D57D9EA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5272" y="250980"/>
            <a:ext cx="10215251" cy="831108"/>
          </a:xfrm>
        </p:spPr>
        <p:txBody>
          <a:bodyPr/>
          <a:lstStyle/>
          <a:p>
            <a:r>
              <a:rPr lang="en-US" sz="4000" cap="none" dirty="0"/>
              <a:t>Rationale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CC7457-DB5F-4B7A-8938-318872437A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5272" y="978758"/>
            <a:ext cx="11021456" cy="1092413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In the clinical years learners acquire knowledge and skill through direct experience under your supervision. </a:t>
            </a:r>
          </a:p>
          <a:p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760ADB-ACA0-B222-365B-BB56074893C5}"/>
              </a:ext>
            </a:extLst>
          </p:cNvPr>
          <p:cNvSpPr txBox="1"/>
          <p:nvPr/>
        </p:nvSpPr>
        <p:spPr>
          <a:xfrm>
            <a:off x="7128520" y="2302933"/>
            <a:ext cx="489373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four mini-modules illustrate best teaching practices infused with UBC’s core values of: </a:t>
            </a:r>
          </a:p>
          <a:p>
            <a:endParaRPr lang="en-US" sz="2800" dirty="0"/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Respect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Integrity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Compassion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Collaboration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Equity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1D6491-B8BA-F8A4-89EA-083A17CD9D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272" y="2302933"/>
            <a:ext cx="6425128" cy="44839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3247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726AE24-F754-44EB-9CDB-49B31793D3B7}"/>
              </a:ext>
            </a:extLst>
          </p:cNvPr>
          <p:cNvSpPr/>
          <p:nvPr/>
        </p:nvSpPr>
        <p:spPr>
          <a:xfrm>
            <a:off x="310895" y="278606"/>
            <a:ext cx="116203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Each </a:t>
            </a:r>
            <a:r>
              <a:rPr lang="en-US" sz="2800"/>
              <a:t>module covers </a:t>
            </a:r>
            <a:r>
              <a:rPr lang="en-US" sz="2800" dirty="0"/>
              <a:t>a critical step in the teaching process and describes how our core values are enacted through collaboration with learners:</a:t>
            </a:r>
          </a:p>
        </p:txBody>
      </p:sp>
      <p:pic>
        <p:nvPicPr>
          <p:cNvPr id="7" name="Picture 6" descr="Chart, pie chart&#10;&#10;Description automatically generated">
            <a:extLst>
              <a:ext uri="{FF2B5EF4-FFF2-40B4-BE49-F238E27FC236}">
                <a16:creationId xmlns:a16="http://schemas.microsoft.com/office/drawing/2014/main" id="{F67F9692-95C8-AE54-3C4C-F6DCBBC70C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674" y="1316278"/>
            <a:ext cx="9356651" cy="52631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49DC3F-8640-493B-8CBA-0E7DDA2477DB}"/>
              </a:ext>
            </a:extLst>
          </p:cNvPr>
          <p:cNvSpPr txBox="1"/>
          <p:nvPr/>
        </p:nvSpPr>
        <p:spPr>
          <a:xfrm>
            <a:off x="4397435" y="2703627"/>
            <a:ext cx="1531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</a:rPr>
              <a:t>Forging an educational alliance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CC6124-3621-493F-91DA-AA81A4537EDB}"/>
              </a:ext>
            </a:extLst>
          </p:cNvPr>
          <p:cNvSpPr txBox="1"/>
          <p:nvPr/>
        </p:nvSpPr>
        <p:spPr>
          <a:xfrm>
            <a:off x="6263222" y="2703627"/>
            <a:ext cx="17772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Meeting the learner where they are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EA6630-F8BA-4C5F-9A27-7F0CE60FF436}"/>
              </a:ext>
            </a:extLst>
          </p:cNvPr>
          <p:cNvSpPr txBox="1"/>
          <p:nvPr/>
        </p:nvSpPr>
        <p:spPr>
          <a:xfrm>
            <a:off x="6263222" y="4090978"/>
            <a:ext cx="17772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Exploring knowledge and planning next steps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F43BE9-71D6-4FE5-889C-A9A70CBCC34C}"/>
              </a:ext>
            </a:extLst>
          </p:cNvPr>
          <p:cNvSpPr txBox="1"/>
          <p:nvPr/>
        </p:nvSpPr>
        <p:spPr>
          <a:xfrm>
            <a:off x="4151537" y="4398754"/>
            <a:ext cx="1777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</a:rPr>
              <a:t>Renewing the alliance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8718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ACA0FB-79CC-B279-0056-C5329A720F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5272" y="3305060"/>
            <a:ext cx="10215251" cy="3405983"/>
          </a:xfrm>
        </p:spPr>
        <p:txBody>
          <a:bodyPr>
            <a:normAutofit/>
          </a:bodyPr>
          <a:lstStyle/>
          <a:p>
            <a:endParaRPr lang="en-US" sz="2400" b="1" dirty="0"/>
          </a:p>
          <a:p>
            <a:endParaRPr lang="en-CA" sz="28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B368FE-B2DD-4C6D-83D1-AC7696098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64" y="0"/>
            <a:ext cx="3310415" cy="31945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671CDA-ACC9-447D-811B-F695E9C65760}"/>
              </a:ext>
            </a:extLst>
          </p:cNvPr>
          <p:cNvSpPr txBox="1"/>
          <p:nvPr/>
        </p:nvSpPr>
        <p:spPr>
          <a:xfrm>
            <a:off x="4204390" y="1591608"/>
            <a:ext cx="74023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An educational alliance reframes learning &amp; feedback as a dialogue and negotiation rather than simply transmission of information.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F8FE10-04B2-4A7A-8D99-1548487D06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058791" y="3429000"/>
            <a:ext cx="4547937" cy="30319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A6AF62-D51A-4633-AE18-832CBE1ADFBB}"/>
              </a:ext>
            </a:extLst>
          </p:cNvPr>
          <p:cNvSpPr txBox="1"/>
          <p:nvPr/>
        </p:nvSpPr>
        <p:spPr>
          <a:xfrm>
            <a:off x="363420" y="4209854"/>
            <a:ext cx="61163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Explores the question: </a:t>
            </a:r>
            <a:r>
              <a:rPr lang="en-US" sz="2800" dirty="0"/>
              <a:t>How do you co-construct goals that are learner centered but not exclusively learner driven?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7BDEEF-3209-421C-A035-D9413834CCF2}"/>
              </a:ext>
            </a:extLst>
          </p:cNvPr>
          <p:cNvSpPr txBox="1"/>
          <p:nvPr/>
        </p:nvSpPr>
        <p:spPr>
          <a:xfrm>
            <a:off x="4204390" y="348916"/>
            <a:ext cx="7402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Co-Creating Mutual Goals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5023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09F999-FA0B-2FCE-6B4F-8AEE63E14C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4000" cap="none" dirty="0">
                <a:latin typeface="+mn-lt"/>
              </a:rPr>
              <a:t>Co-creating Mutual Goals - Key Takeaways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B2859A-D72F-AF89-0D72-1A37F7C0A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5272" y="1379789"/>
            <a:ext cx="9903056" cy="5025542"/>
          </a:xfrm>
        </p:spPr>
        <p:txBody>
          <a:bodyPr>
            <a:normAutofit fontScale="85000" lnSpcReduction="20000"/>
          </a:bodyPr>
          <a:lstStyle/>
          <a:p>
            <a:pPr marL="457200" lvl="0" indent="-457200" fontAlgn="base">
              <a:buFont typeface="Wingdings" panose="05000000000000000000" pitchFamily="2" charset="2"/>
              <a:buChar char="Ø"/>
            </a:pPr>
            <a:r>
              <a:rPr lang="en-CA" sz="3300" dirty="0"/>
              <a:t>Meeting the learner as a person initiates the educational alliance </a:t>
            </a:r>
          </a:p>
          <a:p>
            <a:pPr marL="457200" lvl="0" indent="-457200" fontAlgn="base">
              <a:buFont typeface="Wingdings" panose="05000000000000000000" pitchFamily="2" charset="2"/>
              <a:buChar char="Ø"/>
            </a:pPr>
            <a:endParaRPr lang="en-CA" sz="3300" dirty="0"/>
          </a:p>
          <a:p>
            <a:pPr marL="457200" lvl="0" indent="-457200" fontAlgn="base">
              <a:buFont typeface="Wingdings" panose="05000000000000000000" pitchFamily="2" charset="2"/>
              <a:buChar char="Ø"/>
            </a:pPr>
            <a:r>
              <a:rPr lang="en-CA" sz="3300" dirty="0"/>
              <a:t>The learner carries the chief responsibility for what they learn, so probing a learner’s personal goals is key to co-constructing goals </a:t>
            </a:r>
          </a:p>
          <a:p>
            <a:pPr marL="457200" lvl="0" indent="-457200" fontAlgn="base">
              <a:buFont typeface="Wingdings" panose="05000000000000000000" pitchFamily="2" charset="2"/>
              <a:buChar char="Ø"/>
            </a:pPr>
            <a:endParaRPr lang="en-CA" sz="3300" dirty="0"/>
          </a:p>
          <a:p>
            <a:pPr marL="457200" lvl="0" indent="-457200" fontAlgn="base">
              <a:buFont typeface="Wingdings" panose="05000000000000000000" pitchFamily="2" charset="2"/>
              <a:buChar char="Ø"/>
            </a:pPr>
            <a:r>
              <a:rPr lang="en-CA" sz="3300" dirty="0"/>
              <a:t>Patient availability and your own educational priorities as a teacher shape the learner's goals  </a:t>
            </a:r>
          </a:p>
          <a:p>
            <a:pPr marL="457200" lvl="0" indent="-457200" fontAlgn="base">
              <a:buFont typeface="Wingdings" panose="05000000000000000000" pitchFamily="2" charset="2"/>
              <a:buChar char="Ø"/>
            </a:pPr>
            <a:endParaRPr lang="en-CA" sz="33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CA" sz="3300" dirty="0"/>
              <a:t>Within an educational alliance, goals are learner centered but not exclusively learner driven 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383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ACA0FB-79CC-B279-0056-C5329A720F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5272" y="3305060"/>
            <a:ext cx="10215251" cy="3405983"/>
          </a:xfrm>
        </p:spPr>
        <p:txBody>
          <a:bodyPr>
            <a:normAutofit/>
          </a:bodyPr>
          <a:lstStyle/>
          <a:p>
            <a:endParaRPr lang="en-US" sz="2400" b="1" dirty="0"/>
          </a:p>
          <a:p>
            <a:endParaRPr lang="en-CA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671CDA-ACC9-447D-811B-F695E9C65760}"/>
              </a:ext>
            </a:extLst>
          </p:cNvPr>
          <p:cNvSpPr txBox="1"/>
          <p:nvPr/>
        </p:nvSpPr>
        <p:spPr>
          <a:xfrm>
            <a:off x="4204390" y="1591608"/>
            <a:ext cx="74023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Direct observation allows experience of a learner's actual activities and competencies in patient care.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F8FE10-04B2-4A7A-8D99-1548487D06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058791" y="3429000"/>
            <a:ext cx="4547937" cy="30319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A6AF62-D51A-4633-AE18-832CBE1ADFBB}"/>
              </a:ext>
            </a:extLst>
          </p:cNvPr>
          <p:cNvSpPr txBox="1"/>
          <p:nvPr/>
        </p:nvSpPr>
        <p:spPr>
          <a:xfrm>
            <a:off x="363420" y="4209854"/>
            <a:ext cx="61163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Explores the question: </a:t>
            </a:r>
            <a:r>
              <a:rPr lang="en-US" sz="2800" dirty="0"/>
              <a:t>How do you observe and foster improved clinical skills?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7BDEEF-3209-421C-A035-D9413834CCF2}"/>
              </a:ext>
            </a:extLst>
          </p:cNvPr>
          <p:cNvSpPr txBox="1"/>
          <p:nvPr/>
        </p:nvSpPr>
        <p:spPr>
          <a:xfrm>
            <a:off x="4204390" y="348916"/>
            <a:ext cx="7402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Direct Observation and Feedback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667113-27FD-470B-930F-2ACCD49DCE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420" y="0"/>
            <a:ext cx="3456732" cy="34323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A9BFBC-8F46-43C5-B370-8D01BEBE5B1A}"/>
              </a:ext>
            </a:extLst>
          </p:cNvPr>
          <p:cNvSpPr txBox="1"/>
          <p:nvPr/>
        </p:nvSpPr>
        <p:spPr>
          <a:xfrm>
            <a:off x="7816780" y="6460958"/>
            <a:ext cx="30319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7" tooltip="https://truththeory.com/2017/10/09/according-science-japanese-forest-bathing-can-improve-health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8" tooltip="https://creativecommons.org/licenses/by-nd/3.0/"/>
              </a:rPr>
              <a:t>CC BY-ND</a:t>
            </a:r>
            <a:endParaRPr lang="en-US" sz="9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92841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5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38EF53C7D8054FB41EF6455A6911BA" ma:contentTypeVersion="13" ma:contentTypeDescription="Create a new document." ma:contentTypeScope="" ma:versionID="f69f76ed42a252aee1e6de1de2706d3e">
  <xsd:schema xmlns:xsd="http://www.w3.org/2001/XMLSchema" xmlns:xs="http://www.w3.org/2001/XMLSchema" xmlns:p="http://schemas.microsoft.com/office/2006/metadata/properties" xmlns:ns3="bd7b46fd-01aa-4869-8a8b-26e4186d5ff6" xmlns:ns4="2d735a55-86d7-4f20-85d5-f66ac50c95a4" targetNamespace="http://schemas.microsoft.com/office/2006/metadata/properties" ma:root="true" ma:fieldsID="d7de303c86fcb2addd8e07606e351042" ns3:_="" ns4:_="">
    <xsd:import namespace="bd7b46fd-01aa-4869-8a8b-26e4186d5ff6"/>
    <xsd:import namespace="2d735a55-86d7-4f20-85d5-f66ac50c95a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7b46fd-01aa-4869-8a8b-26e4186d5ff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735a55-86d7-4f20-85d5-f66ac50c95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55231B7-B567-4B34-8C5C-A174486441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d7b46fd-01aa-4869-8a8b-26e4186d5ff6"/>
    <ds:schemaRef ds:uri="2d735a55-86d7-4f20-85d5-f66ac50c95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82FFEBD-E47E-4D39-A455-7100F01BAF99}">
  <ds:schemaRefs>
    <ds:schemaRef ds:uri="http://purl.org/dc/dcmitype/"/>
    <ds:schemaRef ds:uri="2d735a55-86d7-4f20-85d5-f66ac50c95a4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elements/1.1/"/>
    <ds:schemaRef ds:uri="http://schemas.microsoft.com/office/2006/documentManagement/types"/>
    <ds:schemaRef ds:uri="http://purl.org/dc/terms/"/>
    <ds:schemaRef ds:uri="http://schemas.microsoft.com/office/infopath/2007/PartnerControls"/>
    <ds:schemaRef ds:uri="bd7b46fd-01aa-4869-8a8b-26e4186d5ff6"/>
  </ds:schemaRefs>
</ds:datastoreItem>
</file>

<file path=customXml/itemProps3.xml><?xml version="1.0" encoding="utf-8"?>
<ds:datastoreItem xmlns:ds="http://schemas.openxmlformats.org/officeDocument/2006/customXml" ds:itemID="{70853198-115C-4053-9452-7C28DE12169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3803</TotalTime>
  <Words>873</Words>
  <Application>Microsoft Office PowerPoint</Application>
  <PresentationFormat>Widescreen</PresentationFormat>
  <Paragraphs>118</Paragraphs>
  <Slides>15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Whitney Book</vt:lpstr>
      <vt:lpstr>WhitneyHTF-Bold</vt:lpstr>
      <vt:lpstr>Wingdings</vt:lpstr>
      <vt:lpstr>Office Theme</vt:lpstr>
      <vt:lpstr>PowerPoint Presentation</vt:lpstr>
      <vt:lpstr>PowerPoint Presentation</vt:lpstr>
      <vt:lpstr>Mini Modules for Teaching with Patient Care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Sanders, David</dc:creator>
  <cp:lastModifiedBy>Sanders, David</cp:lastModifiedBy>
  <cp:revision>23</cp:revision>
  <dcterms:created xsi:type="dcterms:W3CDTF">2022-05-26T19:34:35Z</dcterms:created>
  <dcterms:modified xsi:type="dcterms:W3CDTF">2022-06-14T18:57:34Z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0x010100ED38EF53C7D8054FB41EF6455A6911BA</vt:lpwstr>
  </property>
  <property fmtid="{D5CDD505-2E9C-101B-9397-08002B2CF9AE}" pid="3" name="ArticulateGUID">
    <vt:lpwstr>10E143DB-DE38-4C76-A8E9-11E567DE0D78</vt:lpwstr>
  </property>
  <property fmtid="{D5CDD505-2E9C-101B-9397-08002B2CF9AE}" pid="4" name="ArticulatePath">
    <vt:lpwstr>https://ubcca-my.sharepoint.com/personal/david_sanders_ubc_ca/Documents/Introductory Resource Mini Modules PPT</vt:lpwstr>
  </property>
</Properties>
</file>